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20"/>
  </p:notesMasterIdLst>
  <p:sldIdLst>
    <p:sldId id="256" r:id="rId5"/>
    <p:sldId id="258" r:id="rId6"/>
    <p:sldId id="260" r:id="rId7"/>
    <p:sldId id="261" r:id="rId8"/>
    <p:sldId id="257" r:id="rId9"/>
    <p:sldId id="259" r:id="rId10"/>
    <p:sldId id="264" r:id="rId11"/>
    <p:sldId id="263" r:id="rId12"/>
    <p:sldId id="262" r:id="rId13"/>
    <p:sldId id="267" r:id="rId14"/>
    <p:sldId id="268" r:id="rId15"/>
    <p:sldId id="270" r:id="rId16"/>
    <p:sldId id="275" r:id="rId17"/>
    <p:sldId id="272" r:id="rId18"/>
    <p:sldId id="273" r:id="rId19"/>
  </p:sldIdLst>
  <p:sldSz cx="12192000" cy="6858000"/>
  <p:notesSz cx="7102475" cy="9388475"/>
  <p:embeddedFontLst>
    <p:embeddedFont>
      <p:font typeface="Berlin Sans FB Demi" panose="020E0802020502020306" pitchFamily="34" charset="0"/>
      <p:bold r:id="rId21"/>
    </p:embeddedFont>
    <p:embeddedFont>
      <p:font typeface="Calibri" panose="020F0502020204030204" pitchFamily="34" charset="0"/>
      <p:regular r:id="rId22"/>
      <p:bold r:id="rId23"/>
      <p:italic r:id="rId24"/>
      <p:boldItalic r:id="rId25"/>
    </p:embeddedFont>
    <p:embeddedFont>
      <p:font typeface="Garamond" panose="02020404030301010803" pitchFamily="18" charset="0"/>
      <p:regular r:id="rId26"/>
      <p:bold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0000"/>
    <a:srgbClr val="990000"/>
    <a:srgbClr val="CC3300"/>
    <a:srgbClr val="99660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20" autoAdjust="0"/>
  </p:normalViewPr>
  <p:slideViewPr>
    <p:cSldViewPr snapToGrid="0">
      <p:cViewPr varScale="1">
        <p:scale>
          <a:sx n="62" d="100"/>
          <a:sy n="62" d="100"/>
        </p:scale>
        <p:origin x="944"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Comfort" userId="463e712d-2a91-4160-adc1-17cdbaa92752" providerId="ADAL" clId="{2CFD7145-7390-4F12-B505-193957A3784F}"/>
    <pc:docChg chg="custSel addSld delSld modSld sldOrd">
      <pc:chgData name="Marianne Comfort" userId="463e712d-2a91-4160-adc1-17cdbaa92752" providerId="ADAL" clId="{2CFD7145-7390-4F12-B505-193957A3784F}" dt="2024-09-13T20:11:34.031" v="762" actId="114"/>
      <pc:docMkLst>
        <pc:docMk/>
      </pc:docMkLst>
      <pc:sldChg chg="addSp modSp">
        <pc:chgData name="Marianne Comfort" userId="463e712d-2a91-4160-adc1-17cdbaa92752" providerId="ADAL" clId="{2CFD7145-7390-4F12-B505-193957A3784F}" dt="2024-09-13T20:11:34.031" v="762" actId="114"/>
        <pc:sldMkLst>
          <pc:docMk/>
          <pc:sldMk cId="0" sldId="256"/>
        </pc:sldMkLst>
        <pc:spChg chg="add mod">
          <ac:chgData name="Marianne Comfort" userId="463e712d-2a91-4160-adc1-17cdbaa92752" providerId="ADAL" clId="{2CFD7145-7390-4F12-B505-193957A3784F}" dt="2024-09-13T20:11:34.031" v="762" actId="114"/>
          <ac:spMkLst>
            <pc:docMk/>
            <pc:sldMk cId="0" sldId="256"/>
            <ac:spMk id="2" creationId="{FC28CE08-DE55-45FC-B895-7879699B12C9}"/>
          </ac:spMkLst>
        </pc:spChg>
        <pc:spChg chg="mod">
          <ac:chgData name="Marianne Comfort" userId="463e712d-2a91-4160-adc1-17cdbaa92752" providerId="ADAL" clId="{2CFD7145-7390-4F12-B505-193957A3784F}" dt="2024-09-13T20:10:47.896" v="705" actId="1076"/>
          <ac:spMkLst>
            <pc:docMk/>
            <pc:sldMk cId="0" sldId="256"/>
            <ac:spMk id="152" creationId="{00000000-0000-0000-0000-000000000000}"/>
          </ac:spMkLst>
        </pc:spChg>
        <pc:picChg chg="mod">
          <ac:chgData name="Marianne Comfort" userId="463e712d-2a91-4160-adc1-17cdbaa92752" providerId="ADAL" clId="{2CFD7145-7390-4F12-B505-193957A3784F}" dt="2024-09-13T20:10:51.409" v="706" actId="1076"/>
          <ac:picMkLst>
            <pc:docMk/>
            <pc:sldMk cId="0" sldId="256"/>
            <ac:picMk id="4" creationId="{46B432ED-B406-434E-9974-465919F93B56}"/>
          </ac:picMkLst>
        </pc:picChg>
      </pc:sldChg>
      <pc:sldChg chg="modSp add ord">
        <pc:chgData name="Marianne Comfort" userId="463e712d-2a91-4160-adc1-17cdbaa92752" providerId="ADAL" clId="{2CFD7145-7390-4F12-B505-193957A3784F}" dt="2024-09-13T20:00:54.233" v="502" actId="2711"/>
        <pc:sldMkLst>
          <pc:docMk/>
          <pc:sldMk cId="0" sldId="262"/>
        </pc:sldMkLst>
        <pc:spChg chg="mod">
          <ac:chgData name="Marianne Comfort" userId="463e712d-2a91-4160-adc1-17cdbaa92752" providerId="ADAL" clId="{2CFD7145-7390-4F12-B505-193957A3784F}" dt="2024-09-13T20:00:54.233" v="502" actId="2711"/>
          <ac:spMkLst>
            <pc:docMk/>
            <pc:sldMk cId="0" sldId="262"/>
            <ac:spMk id="197" creationId="{00000000-0000-0000-0000-000000000000}"/>
          </ac:spMkLst>
        </pc:spChg>
      </pc:sldChg>
      <pc:sldChg chg="modSp add ord">
        <pc:chgData name="Marianne Comfort" userId="463e712d-2a91-4160-adc1-17cdbaa92752" providerId="ADAL" clId="{2CFD7145-7390-4F12-B505-193957A3784F}" dt="2024-09-13T19:52:10.195" v="261" actId="1076"/>
        <pc:sldMkLst>
          <pc:docMk/>
          <pc:sldMk cId="0" sldId="263"/>
        </pc:sldMkLst>
        <pc:spChg chg="mod">
          <ac:chgData name="Marianne Comfort" userId="463e712d-2a91-4160-adc1-17cdbaa92752" providerId="ADAL" clId="{2CFD7145-7390-4F12-B505-193957A3784F}" dt="2024-09-13T19:52:10.195" v="261" actId="1076"/>
          <ac:spMkLst>
            <pc:docMk/>
            <pc:sldMk cId="0" sldId="263"/>
            <ac:spMk id="203" creationId="{00000000-0000-0000-0000-000000000000}"/>
          </ac:spMkLst>
        </pc:spChg>
      </pc:sldChg>
      <pc:sldChg chg="modSp">
        <pc:chgData name="Marianne Comfort" userId="463e712d-2a91-4160-adc1-17cdbaa92752" providerId="ADAL" clId="{2CFD7145-7390-4F12-B505-193957A3784F}" dt="2024-09-13T19:50:51.001" v="258" actId="14100"/>
        <pc:sldMkLst>
          <pc:docMk/>
          <pc:sldMk cId="0" sldId="264"/>
        </pc:sldMkLst>
        <pc:spChg chg="mod">
          <ac:chgData name="Marianne Comfort" userId="463e712d-2a91-4160-adc1-17cdbaa92752" providerId="ADAL" clId="{2CFD7145-7390-4F12-B505-193957A3784F}" dt="2024-09-13T19:50:51.001" v="258" actId="14100"/>
          <ac:spMkLst>
            <pc:docMk/>
            <pc:sldMk cId="0" sldId="264"/>
            <ac:spMk id="209" creationId="{00000000-0000-0000-0000-000000000000}"/>
          </ac:spMkLst>
        </pc:spChg>
      </pc:sldChg>
      <pc:sldChg chg="modSp ord">
        <pc:chgData name="Marianne Comfort" userId="463e712d-2a91-4160-adc1-17cdbaa92752" providerId="ADAL" clId="{2CFD7145-7390-4F12-B505-193957A3784F}" dt="2024-09-13T20:04:33.632" v="570" actId="20577"/>
        <pc:sldMkLst>
          <pc:docMk/>
          <pc:sldMk cId="0" sldId="267"/>
        </pc:sldMkLst>
        <pc:spChg chg="mod">
          <ac:chgData name="Marianne Comfort" userId="463e712d-2a91-4160-adc1-17cdbaa92752" providerId="ADAL" clId="{2CFD7145-7390-4F12-B505-193957A3784F}" dt="2024-09-13T20:04:33.632" v="570" actId="20577"/>
          <ac:spMkLst>
            <pc:docMk/>
            <pc:sldMk cId="0" sldId="267"/>
            <ac:spMk id="230" creationId="{00000000-0000-0000-0000-000000000000}"/>
          </ac:spMkLst>
        </pc:spChg>
      </pc:sldChg>
      <pc:sldChg chg="modSp ord">
        <pc:chgData name="Marianne Comfort" userId="463e712d-2a91-4160-adc1-17cdbaa92752" providerId="ADAL" clId="{2CFD7145-7390-4F12-B505-193957A3784F}" dt="2024-09-13T20:05:04.918" v="575" actId="6549"/>
        <pc:sldMkLst>
          <pc:docMk/>
          <pc:sldMk cId="0" sldId="268"/>
        </pc:sldMkLst>
        <pc:spChg chg="mod">
          <ac:chgData name="Marianne Comfort" userId="463e712d-2a91-4160-adc1-17cdbaa92752" providerId="ADAL" clId="{2CFD7145-7390-4F12-B505-193957A3784F}" dt="2024-09-13T20:05:04.918" v="575" actId="6549"/>
          <ac:spMkLst>
            <pc:docMk/>
            <pc:sldMk cId="0" sldId="268"/>
            <ac:spMk id="235" creationId="{00000000-0000-0000-0000-000000000000}"/>
          </ac:spMkLst>
        </pc:spChg>
      </pc:sldChg>
      <pc:sldChg chg="del">
        <pc:chgData name="Marianne Comfort" userId="463e712d-2a91-4160-adc1-17cdbaa92752" providerId="ADAL" clId="{2CFD7145-7390-4F12-B505-193957A3784F}" dt="2024-09-13T20:07:00.403" v="586" actId="2696"/>
        <pc:sldMkLst>
          <pc:docMk/>
          <pc:sldMk cId="0" sldId="269"/>
        </pc:sldMkLst>
      </pc:sldChg>
      <pc:sldChg chg="modSp">
        <pc:chgData name="Marianne Comfort" userId="463e712d-2a91-4160-adc1-17cdbaa92752" providerId="ADAL" clId="{2CFD7145-7390-4F12-B505-193957A3784F}" dt="2024-09-13T20:07:45.677" v="597" actId="20577"/>
        <pc:sldMkLst>
          <pc:docMk/>
          <pc:sldMk cId="0" sldId="270"/>
        </pc:sldMkLst>
        <pc:spChg chg="mod">
          <ac:chgData name="Marianne Comfort" userId="463e712d-2a91-4160-adc1-17cdbaa92752" providerId="ADAL" clId="{2CFD7145-7390-4F12-B505-193957A3784F}" dt="2024-09-13T20:07:45.677" v="597" actId="20577"/>
          <ac:spMkLst>
            <pc:docMk/>
            <pc:sldMk cId="0" sldId="270"/>
            <ac:spMk id="248" creationId="{00000000-0000-0000-0000-000000000000}"/>
          </ac:spMkLst>
        </pc:spChg>
      </pc:sldChg>
      <pc:sldChg chg="modSp">
        <pc:chgData name="Marianne Comfort" userId="463e712d-2a91-4160-adc1-17cdbaa92752" providerId="ADAL" clId="{2CFD7145-7390-4F12-B505-193957A3784F}" dt="2024-09-13T20:10:27.722" v="704" actId="255"/>
        <pc:sldMkLst>
          <pc:docMk/>
          <pc:sldMk cId="0" sldId="273"/>
        </pc:sldMkLst>
        <pc:spChg chg="mod">
          <ac:chgData name="Marianne Comfort" userId="463e712d-2a91-4160-adc1-17cdbaa92752" providerId="ADAL" clId="{2CFD7145-7390-4F12-B505-193957A3784F}" dt="2024-09-13T20:10:27.722" v="704" actId="255"/>
          <ac:spMkLst>
            <pc:docMk/>
            <pc:sldMk cId="0" sldId="273"/>
            <ac:spMk id="268" creationId="{00000000-0000-0000-0000-000000000000}"/>
          </ac:spMkLst>
        </pc:spChg>
      </pc:sldChg>
      <pc:sldChg chg="modSp">
        <pc:chgData name="Marianne Comfort" userId="463e712d-2a91-4160-adc1-17cdbaa92752" providerId="ADAL" clId="{2CFD7145-7390-4F12-B505-193957A3784F}" dt="2024-09-13T20:08:18.554" v="626" actId="114"/>
        <pc:sldMkLst>
          <pc:docMk/>
          <pc:sldMk cId="1796136771" sldId="275"/>
        </pc:sldMkLst>
        <pc:spChg chg="mod">
          <ac:chgData name="Marianne Comfort" userId="463e712d-2a91-4160-adc1-17cdbaa92752" providerId="ADAL" clId="{2CFD7145-7390-4F12-B505-193957A3784F}" dt="2024-09-13T20:08:18.554" v="626" actId="114"/>
          <ac:spMkLst>
            <pc:docMk/>
            <pc:sldMk cId="1796136771" sldId="275"/>
            <ac:spMk id="255" creationId="{00000000-0000-0000-0000-000000000000}"/>
          </ac:spMkLst>
        </pc:spChg>
      </pc:sldChg>
      <pc:sldChg chg="delSp modSp add del ord">
        <pc:chgData name="Marianne Comfort" userId="463e712d-2a91-4160-adc1-17cdbaa92752" providerId="ADAL" clId="{2CFD7145-7390-4F12-B505-193957A3784F}" dt="2024-09-13T20:02:10.861" v="505" actId="2696"/>
        <pc:sldMkLst>
          <pc:docMk/>
          <pc:sldMk cId="0" sldId="276"/>
        </pc:sldMkLst>
        <pc:spChg chg="mod">
          <ac:chgData name="Marianne Comfort" userId="463e712d-2a91-4160-adc1-17cdbaa92752" providerId="ADAL" clId="{2CFD7145-7390-4F12-B505-193957A3784F}" dt="2024-09-13T20:00:07.236" v="495" actId="1076"/>
          <ac:spMkLst>
            <pc:docMk/>
            <pc:sldMk cId="0" sldId="276"/>
            <ac:spMk id="230" creationId="{00000000-0000-0000-0000-000000000000}"/>
          </ac:spMkLst>
        </pc:spChg>
        <pc:picChg chg="del mod">
          <ac:chgData name="Marianne Comfort" userId="463e712d-2a91-4160-adc1-17cdbaa92752" providerId="ADAL" clId="{2CFD7145-7390-4F12-B505-193957A3784F}" dt="2024-09-13T20:01:48.524" v="503" actId="478"/>
          <ac:picMkLst>
            <pc:docMk/>
            <pc:sldMk cId="0" sldId="276"/>
            <ac:picMk id="5" creationId="{00000000-0000-0000-0000-000000000000}"/>
          </ac:picMkLst>
        </pc:picChg>
      </pc:sldChg>
      <pc:sldChg chg="modSp add del">
        <pc:chgData name="Marianne Comfort" userId="463e712d-2a91-4160-adc1-17cdbaa92752" providerId="ADAL" clId="{2CFD7145-7390-4F12-B505-193957A3784F}" dt="2024-09-13T20:07:10.495" v="587" actId="2696"/>
        <pc:sldMkLst>
          <pc:docMk/>
          <pc:sldMk cId="0" sldId="277"/>
        </pc:sldMkLst>
        <pc:spChg chg="mod">
          <ac:chgData name="Marianne Comfort" userId="463e712d-2a91-4160-adc1-17cdbaa92752" providerId="ADAL" clId="{2CFD7145-7390-4F12-B505-193957A3784F}" dt="2024-09-13T20:06:18.496" v="585" actId="1076"/>
          <ac:spMkLst>
            <pc:docMk/>
            <pc:sldMk cId="0" sldId="277"/>
            <ac:spMk id="248" creationId="{00000000-0000-0000-0000-000000000000}"/>
          </ac:spMkLst>
        </pc:spChg>
      </pc:sldChg>
    </pc:docChg>
  </pc:docChgLst>
  <pc:docChgLst>
    <pc:chgData name="Marianne Comfort" userId="463e712d-2a91-4160-adc1-17cdbaa92752" providerId="ADAL" clId="{11509335-4EA0-49BF-8008-587BAD6581F1}"/>
    <pc:docChg chg="modSld">
      <pc:chgData name="Marianne Comfort" userId="463e712d-2a91-4160-adc1-17cdbaa92752" providerId="ADAL" clId="{11509335-4EA0-49BF-8008-587BAD6581F1}" dt="2024-09-13T20:27:45.683" v="15" actId="20577"/>
      <pc:docMkLst>
        <pc:docMk/>
      </pc:docMkLst>
      <pc:sldChg chg="modSp">
        <pc:chgData name="Marianne Comfort" userId="463e712d-2a91-4160-adc1-17cdbaa92752" providerId="ADAL" clId="{11509335-4EA0-49BF-8008-587BAD6581F1}" dt="2024-09-13T20:27:45.683" v="15" actId="20577"/>
        <pc:sldMkLst>
          <pc:docMk/>
          <pc:sldMk cId="0" sldId="256"/>
        </pc:sldMkLst>
        <pc:spChg chg="mod">
          <ac:chgData name="Marianne Comfort" userId="463e712d-2a91-4160-adc1-17cdbaa92752" providerId="ADAL" clId="{11509335-4EA0-49BF-8008-587BAD6581F1}" dt="2024-09-13T20:27:45.683" v="15" actId="20577"/>
          <ac:spMkLst>
            <pc:docMk/>
            <pc:sldMk cId="0" sldId="256"/>
            <ac:spMk id="2" creationId="{FC28CE08-DE55-45FC-B895-7879699B12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3" tIns="47094" rIns="94213" bIns="47094"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13" tIns="47094" rIns="94213" bIns="47094"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13" tIns="47094" rIns="94213" bIns="47094"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s-AR" sz="1200" smtClean="0">
                <a:solidFill>
                  <a:schemeClr val="dk1"/>
                </a:solidFill>
                <a:latin typeface="Calibri"/>
                <a:ea typeface="Calibri"/>
                <a:cs typeface="Calibri"/>
                <a:sym typeface="Calibri"/>
              </a:rPr>
              <a:pPr algn="r"/>
              <a:t>‹#›</a:t>
            </a:fld>
            <a:endParaRPr lang="es-A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835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50" name="Google Shape;150;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10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28" name="Google Shape;228;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98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33" name="Google Shape;233;p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5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46" name="Google Shape;246;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26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6adf3d2f0_0_31: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pPr marL="0" indent="0"/>
            <a:endParaRPr dirty="0"/>
          </a:p>
        </p:txBody>
      </p:sp>
      <p:sp>
        <p:nvSpPr>
          <p:cNvPr id="251" name="Google Shape;251;g46adf3d2f0_0_3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26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58" name="Google Shape;258;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404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6adf3d2f0_0_43: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pPr marL="0" indent="0"/>
            <a:endParaRPr/>
          </a:p>
        </p:txBody>
      </p:sp>
      <p:sp>
        <p:nvSpPr>
          <p:cNvPr id="264" name="Google Shape;264;g46adf3d2f0_0_4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2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63" name="Google Shape;163;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90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181" name="Google Shape;181;p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s-AR"/>
              <a:pPr algn="r"/>
              <a:t>3</a:t>
            </a:fld>
            <a:endParaRPr/>
          </a:p>
        </p:txBody>
      </p:sp>
    </p:spTree>
    <p:extLst>
      <p:ext uri="{BB962C8B-B14F-4D97-AF65-F5344CB8AC3E}">
        <p14:creationId xmlns:p14="http://schemas.microsoft.com/office/powerpoint/2010/main" val="31440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88" name="Google Shape;188;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58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56" name="Google Shape;156;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39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4: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endParaRPr/>
          </a:p>
        </p:txBody>
      </p:sp>
      <p:sp>
        <p:nvSpPr>
          <p:cNvPr id="172" name="Google Shape;172;p4: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s-AR"/>
              <a:pPr algn="r"/>
              <a:t>6</a:t>
            </a:fld>
            <a:endParaRPr/>
          </a:p>
        </p:txBody>
      </p:sp>
    </p:spTree>
    <p:extLst>
      <p:ext uri="{BB962C8B-B14F-4D97-AF65-F5344CB8AC3E}">
        <p14:creationId xmlns:p14="http://schemas.microsoft.com/office/powerpoint/2010/main" val="139068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06" name="Google Shape;206;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42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endParaRPr/>
          </a:p>
        </p:txBody>
      </p:sp>
      <p:sp>
        <p:nvSpPr>
          <p:cNvPr id="201" name="Google Shape;201;p8: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s-AR"/>
              <a:pPr algn="r"/>
              <a:t>8</a:t>
            </a:fld>
            <a:endParaRPr/>
          </a:p>
        </p:txBody>
      </p:sp>
    </p:spTree>
    <p:extLst>
      <p:ext uri="{BB962C8B-B14F-4D97-AF65-F5344CB8AC3E}">
        <p14:creationId xmlns:p14="http://schemas.microsoft.com/office/powerpoint/2010/main" val="39749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023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0"/>
        <p:cNvGrpSpPr/>
        <p:nvPr/>
      </p:nvGrpSpPr>
      <p:grpSpPr>
        <a:xfrm>
          <a:off x="0" y="0"/>
          <a:ext cx="0" cy="0"/>
          <a:chOff x="0" y="0"/>
          <a:chExt cx="0" cy="0"/>
        </a:xfrm>
      </p:grpSpPr>
      <p:grpSp>
        <p:nvGrpSpPr>
          <p:cNvPr id="21" name="Google Shape;21;p2"/>
          <p:cNvGrpSpPr/>
          <p:nvPr/>
        </p:nvGrpSpPr>
        <p:grpSpPr>
          <a:xfrm>
            <a:off x="-16934" y="0"/>
            <a:ext cx="12231160" cy="6856214"/>
            <a:chOff x="-16934" y="0"/>
            <a:chExt cx="12231160" cy="6856214"/>
          </a:xfrm>
        </p:grpSpPr>
        <p:pic>
          <p:nvPicPr>
            <p:cNvPr id="22" name="Google Shape;22;p2"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3" name="Google Shape;23;p2"/>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2"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5" name="Google Shape;25;p2"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6" name="Google Shape;26;p2"/>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2"/>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31" name="Google Shape;31;p2"/>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1pPr>
            <a:lvl2pPr marR="0" lvl="1"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2pPr>
            <a:lvl3pPr marR="0" lvl="2"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3pPr>
            <a:lvl4pPr marR="0" lvl="3"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4pPr>
            <a:lvl5pPr marR="0" lvl="4"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5pPr>
            <a:lvl6pPr marR="0" lvl="5"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6pPr>
            <a:lvl7pPr marR="0" lvl="6"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7pPr>
            <a:lvl8pPr marR="0" lvl="7"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8pPr>
            <a:lvl9pPr marR="0" lvl="8" algn="l" rtl="0">
              <a:spcBef>
                <a:spcPts val="600"/>
              </a:spcBef>
              <a:spcAft>
                <a:spcPts val="60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89" name="Google Shape;89;p11"/>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0" name="Google Shape;90;p1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6" name="Google Shape;96;p1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99" name="Google Shape;99;p12"/>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3" name="Google Shape;103;p13"/>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4" name="Google Shape;104;p1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
        <p:nvSpPr>
          <p:cNvPr id="107" name="Google Shape;107;p13"/>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AR" sz="8000">
                <a:solidFill>
                  <a:schemeClr val="dk1"/>
                </a:solidFill>
                <a:latin typeface="Garamond"/>
                <a:ea typeface="Garamond"/>
                <a:cs typeface="Garamond"/>
                <a:sym typeface="Garamond"/>
              </a:rPr>
              <a:t>“</a:t>
            </a:r>
            <a:endParaRPr/>
          </a:p>
        </p:txBody>
      </p:sp>
      <p:sp>
        <p:nvSpPr>
          <p:cNvPr id="108" name="Google Shape;108;p13"/>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AR" sz="8000">
                <a:solidFill>
                  <a:schemeClr val="dk1"/>
                </a:solidFill>
                <a:latin typeface="Garamond"/>
                <a:ea typeface="Garamond"/>
                <a:cs typeface="Garamond"/>
                <a:sym typeface="Garamond"/>
              </a:rPr>
              <a:t>”</a:t>
            </a:r>
            <a:endParaRPr/>
          </a:p>
        </p:txBody>
      </p:sp>
      <p:cxnSp>
        <p:nvCxnSpPr>
          <p:cNvPr id="109" name="Google Shape;109;p13"/>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3" name="Google Shape;113;p1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9" name="Google Shape;119;p15"/>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0" name="Google Shape;120;p1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
        <p:nvSpPr>
          <p:cNvPr id="123" name="Google Shape;123;p1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AR" sz="8000">
                <a:solidFill>
                  <a:schemeClr val="dk1"/>
                </a:solidFill>
                <a:latin typeface="Garamond"/>
                <a:ea typeface="Garamond"/>
                <a:cs typeface="Garamond"/>
                <a:sym typeface="Garamond"/>
              </a:rPr>
              <a:t>“</a:t>
            </a:r>
            <a:endParaRPr/>
          </a:p>
        </p:txBody>
      </p:sp>
      <p:sp>
        <p:nvSpPr>
          <p:cNvPr id="124" name="Google Shape;124;p15"/>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AR" sz="8000">
                <a:solidFill>
                  <a:schemeClr val="dk1"/>
                </a:solidFill>
                <a:latin typeface="Garamond"/>
                <a:ea typeface="Garamond"/>
                <a:cs typeface="Garamond"/>
                <a:sym typeface="Garamond"/>
              </a:rPr>
              <a:t>”</a:t>
            </a:r>
            <a:endParaRPr/>
          </a:p>
        </p:txBody>
      </p:sp>
      <p:cxnSp>
        <p:nvCxnSpPr>
          <p:cNvPr id="125" name="Google Shape;125;p15"/>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6"/>
        <p:cNvGrpSpPr/>
        <p:nvPr/>
      </p:nvGrpSpPr>
      <p:grpSpPr>
        <a:xfrm>
          <a:off x="0" y="0"/>
          <a:ext cx="0" cy="0"/>
          <a:chOff x="0" y="0"/>
          <a:chExt cx="0" cy="0"/>
        </a:xfrm>
      </p:grpSpPr>
      <p:sp>
        <p:nvSpPr>
          <p:cNvPr id="127" name="Google Shape;127;p16"/>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9" name="Google Shape;129;p16"/>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0" name="Google Shape;130;p1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133" name="Google Shape;133;p16"/>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4"/>
        <p:cNvGrpSpPr/>
        <p:nvPr/>
      </p:nvGrpSpPr>
      <p:grpSpPr>
        <a:xfrm>
          <a:off x="0" y="0"/>
          <a:ext cx="0" cy="0"/>
          <a:chOff x="0" y="0"/>
          <a:chExt cx="0" cy="0"/>
        </a:xfrm>
      </p:grpSpPr>
      <p:sp>
        <p:nvSpPr>
          <p:cNvPr id="135" name="Google Shape;135;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7"/>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7" name="Google Shape;137;p1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140" name="Google Shape;140;p1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rot="5400000">
            <a:off x="2565043" y="-287513"/>
            <a:ext cx="4893734" cy="7433025"/>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4" name="Google Shape;144;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147" name="Google Shape;147;p18"/>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2"/>
        <p:cNvGrpSpPr/>
        <p:nvPr/>
      </p:nvGrpSpPr>
      <p:grpSpPr>
        <a:xfrm>
          <a:off x="0" y="0"/>
          <a:ext cx="0" cy="0"/>
          <a:chOff x="0" y="0"/>
          <a:chExt cx="0" cy="0"/>
        </a:xfrm>
      </p:grpSpPr>
      <p:sp>
        <p:nvSpPr>
          <p:cNvPr id="33" name="Google Shape;33;p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5" name="Google Shape;35;p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1" name="Google Shape;41;p4"/>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42" name="Google Shape;42;p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48" name="Google Shape;48;p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1"/>
        <p:cNvGrpSpPr/>
        <p:nvPr/>
      </p:nvGrpSpPr>
      <p:grpSpPr>
        <a:xfrm>
          <a:off x="0" y="0"/>
          <a:ext cx="0" cy="0"/>
          <a:chOff x="0" y="0"/>
          <a:chExt cx="0" cy="0"/>
        </a:xfrm>
      </p:grpSpPr>
      <p:cxnSp>
        <p:nvCxnSpPr>
          <p:cNvPr id="52" name="Google Shape;52;p6"/>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53" name="Google Shape;53;p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5" name="Google Shape;55;p6"/>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6" name="Google Shape;56;p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2" name="Google Shape;62;p7"/>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3" name="Google Shape;63;p7"/>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4" name="Google Shape;64;p7"/>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5" name="Google Shape;65;p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68" name="Google Shape;68;p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cxnSp>
        <p:nvCxnSpPr>
          <p:cNvPr id="74" name="Google Shape;74;p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75"/>
        <p:cNvGrpSpPr/>
        <p:nvPr/>
      </p:nvGrpSpPr>
      <p:grpSpPr>
        <a:xfrm>
          <a:off x="0" y="0"/>
          <a:ext cx="0" cy="0"/>
          <a:chOff x="0" y="0"/>
          <a:chExt cx="0" cy="0"/>
        </a:xfrm>
      </p:grpSpPr>
      <p:sp>
        <p:nvSpPr>
          <p:cNvPr id="76" name="Google Shape;76;p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1pPr>
            <a:lvl2pPr marR="0" lvl="1"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2pPr>
            <a:lvl3pPr marR="0" lvl="2"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3pPr>
            <a:lvl4pPr marR="0" lvl="3"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4pPr>
            <a:lvl5pPr marR="0" lvl="4"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5pPr>
            <a:lvl6pPr marR="0" lvl="5"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6pPr>
            <a:lvl7pPr marR="0" lvl="6"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7pPr>
            <a:lvl8pPr marR="0" lvl="7"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8pPr>
            <a:lvl9pPr marR="0" lvl="8" algn="l" rtl="0">
              <a:spcBef>
                <a:spcPts val="600"/>
              </a:spcBef>
              <a:spcAft>
                <a:spcPts val="60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82" name="Google Shape;82;p10"/>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3" name="Google Shape;83;p1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5736" y="0"/>
            <a:ext cx="12229962" cy="6856214"/>
            <a:chOff x="-15736" y="0"/>
            <a:chExt cx="12229962" cy="6856214"/>
          </a:xfrm>
        </p:grpSpPr>
        <p:pic>
          <p:nvPicPr>
            <p:cNvPr id="11" name="Google Shape;11;p1"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2" name="Google Shape;12;p1"/>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1"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1"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s-A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ctrTitle"/>
          </p:nvPr>
        </p:nvSpPr>
        <p:spPr>
          <a:xfrm>
            <a:off x="2685142" y="1675922"/>
            <a:ext cx="6815669" cy="151553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60"/>
              <a:buFont typeface="Garamond"/>
              <a:buNone/>
            </a:pPr>
            <a:r>
              <a:rPr lang="en-US" sz="4860" noProof="0" dirty="0"/>
              <a:t>TOWARD</a:t>
            </a:r>
            <a:br>
              <a:rPr lang="en-US" sz="4860" noProof="0" dirty="0"/>
            </a:br>
            <a:r>
              <a:rPr lang="en-US" sz="4860" noProof="0" dirty="0"/>
              <a:t> POST-EXTRACTIVISM</a:t>
            </a:r>
          </a:p>
        </p:txBody>
      </p:sp>
      <p:sp>
        <p:nvSpPr>
          <p:cNvPr id="153" name="Google Shape;153;p19"/>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15"/>
              <a:buNone/>
            </a:pPr>
            <a:r>
              <a:rPr lang="en-US" noProof="0" dirty="0"/>
              <a:t>DEVELOPMENT ALTERNATIVES </a:t>
            </a:r>
          </a:p>
        </p:txBody>
      </p:sp>
      <p:pic>
        <p:nvPicPr>
          <p:cNvPr id="4" name="4 Imagen" descr="20170110_120102.jpg">
            <a:extLst>
              <a:ext uri="{FF2B5EF4-FFF2-40B4-BE49-F238E27FC236}">
                <a16:creationId xmlns:a16="http://schemas.microsoft.com/office/drawing/2014/main" id="{46B432ED-B406-434E-9974-465919F93B56}"/>
              </a:ext>
            </a:extLst>
          </p:cNvPr>
          <p:cNvPicPr>
            <a:picLocks noChangeAspect="1"/>
          </p:cNvPicPr>
          <p:nvPr/>
        </p:nvPicPr>
        <p:blipFill>
          <a:blip r:embed="rId3"/>
          <a:stretch>
            <a:fillRect/>
          </a:stretch>
        </p:blipFill>
        <p:spPr>
          <a:xfrm>
            <a:off x="2653089" y="3191455"/>
            <a:ext cx="6894285" cy="2987040"/>
          </a:xfrm>
          <a:prstGeom prst="rect">
            <a:avLst/>
          </a:prstGeom>
        </p:spPr>
      </p:pic>
      <p:sp>
        <p:nvSpPr>
          <p:cNvPr id="2" name="TextBox 1">
            <a:extLst>
              <a:ext uri="{FF2B5EF4-FFF2-40B4-BE49-F238E27FC236}">
                <a16:creationId xmlns:a16="http://schemas.microsoft.com/office/drawing/2014/main" id="{FC28CE08-DE55-45FC-B895-7879699B12C9}"/>
              </a:ext>
            </a:extLst>
          </p:cNvPr>
          <p:cNvSpPr txBox="1"/>
          <p:nvPr/>
        </p:nvSpPr>
        <p:spPr>
          <a:xfrm>
            <a:off x="1078787" y="6421348"/>
            <a:ext cx="9483047" cy="369332"/>
          </a:xfrm>
          <a:prstGeom prst="rect">
            <a:avLst/>
          </a:prstGeom>
          <a:noFill/>
        </p:spPr>
        <p:txBody>
          <a:bodyPr wrap="square" rtlCol="0">
            <a:spAutoFit/>
          </a:bodyPr>
          <a:lstStyle/>
          <a:p>
            <a:r>
              <a:rPr lang="en-US" sz="1800" i="1" dirty="0">
                <a:latin typeface="Garamond" panose="02020404030301010803" pitchFamily="18" charset="0"/>
              </a:rPr>
              <a:t>Prepared by Sister Anamaria Siufi, RSM, of Argentina</a:t>
            </a:r>
            <a:r>
              <a:rPr lang="en-US" sz="1800" i="1">
                <a:latin typeface="Garamond" panose="02020404030301010803" pitchFamily="18" charset="0"/>
              </a:rPr>
              <a:t>, September 2024</a:t>
            </a:r>
            <a:endParaRPr lang="en-US" sz="1800" i="1" dirty="0">
              <a:latin typeface="Garamond" panose="020204040303010108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title"/>
          </p:nvPr>
        </p:nvSpPr>
        <p:spPr>
          <a:xfrm>
            <a:off x="629550" y="152621"/>
            <a:ext cx="10956600" cy="565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959"/>
              <a:buFont typeface="Garamond"/>
              <a:buNone/>
            </a:pPr>
            <a:endParaRPr lang="en-US" sz="4800" noProof="0" dirty="0">
              <a:solidFill>
                <a:schemeClr val="accent1"/>
              </a:solidFill>
            </a:endParaRPr>
          </a:p>
          <a:p>
            <a:pPr marL="0" lvl="0" indent="0" algn="ctr" rtl="0">
              <a:spcBef>
                <a:spcPts val="0"/>
              </a:spcBef>
              <a:spcAft>
                <a:spcPts val="0"/>
              </a:spcAft>
              <a:buClr>
                <a:srgbClr val="262626"/>
              </a:buClr>
              <a:buSzPts val="3959"/>
              <a:buFont typeface="Garamond"/>
              <a:buNone/>
            </a:pPr>
            <a:r>
              <a:rPr lang="en-US" sz="3000" b="1" noProof="0" dirty="0"/>
              <a:t>A SENSIBLE, TRANSITIONAL EXTRACTIVISM IS URGENT</a:t>
            </a:r>
            <a:r>
              <a:rPr lang="en-US" sz="3000" noProof="0" dirty="0"/>
              <a:t> </a:t>
            </a:r>
          </a:p>
          <a:p>
            <a:pPr marL="0" lvl="0" indent="0" algn="ctr" rtl="0">
              <a:spcBef>
                <a:spcPts val="1000"/>
              </a:spcBef>
              <a:spcAft>
                <a:spcPts val="0"/>
              </a:spcAft>
              <a:buClr>
                <a:srgbClr val="262626"/>
              </a:buClr>
              <a:buSzPts val="3959"/>
              <a:buFont typeface="Garamond"/>
              <a:buNone/>
            </a:pPr>
            <a:r>
              <a:rPr lang="en-US" sz="2400" noProof="0" dirty="0"/>
              <a:t>IN WHICH SOCIAL AND ENVIRONMENTAL NORMS ARE FULFILLED THROUGH ALL THE PRODUCTIOM PROCESS, WITH EFFECTIVE AND RIGOROUS CONTROLS. </a:t>
            </a:r>
            <a:br>
              <a:rPr lang="en-US" sz="2400" noProof="0" dirty="0"/>
            </a:br>
            <a:r>
              <a:rPr lang="en-US" sz="2400" noProof="0" dirty="0"/>
              <a:t> 							</a:t>
            </a:r>
            <a:br>
              <a:rPr lang="en-US" sz="2400" noProof="0" dirty="0"/>
            </a:br>
            <a:r>
              <a:rPr lang="en-US" sz="2400" noProof="0" dirty="0"/>
              <a:t>GLOBAL EXPORTING ORIENTATION IS REDUCED BECAUSE </a:t>
            </a:r>
            <a:br>
              <a:rPr lang="en-US" sz="2400" noProof="0" dirty="0"/>
            </a:br>
            <a:r>
              <a:rPr lang="en-US" sz="2400" noProof="0" dirty="0"/>
              <a:t>IT MEETS LOCAL OR REGIONAL NEEDS AND NOT FOR THE PROFIT </a:t>
            </a:r>
            <a:br>
              <a:rPr lang="en-US" sz="2400" noProof="0" dirty="0"/>
            </a:br>
            <a:r>
              <a:rPr lang="en-US" sz="2400" noProof="0" dirty="0"/>
              <a:t>AND CONSUMERISM OF </a:t>
            </a:r>
            <a:r>
              <a:rPr lang="en-US" sz="2400" dirty="0"/>
              <a:t>A FEW PEOPLE</a:t>
            </a:r>
            <a:r>
              <a:rPr lang="en-US" sz="2400" noProof="0" dirty="0"/>
              <a:t>.</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857250" y="547911"/>
            <a:ext cx="10534500" cy="562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959"/>
              <a:buFont typeface="Garamond"/>
              <a:buNone/>
            </a:pPr>
            <a:endParaRPr lang="en-US" sz="4410" b="1" noProof="0" dirty="0"/>
          </a:p>
          <a:p>
            <a:pPr marL="0" lvl="0" indent="0" algn="ctr" rtl="0">
              <a:spcBef>
                <a:spcPts val="0"/>
              </a:spcBef>
              <a:spcAft>
                <a:spcPts val="0"/>
              </a:spcAft>
              <a:buClr>
                <a:srgbClr val="262626"/>
              </a:buClr>
              <a:buSzPts val="4410"/>
              <a:buFont typeface="Garamond"/>
              <a:buNone/>
            </a:pPr>
            <a:r>
              <a:rPr lang="en-US" sz="3000" b="1" noProof="0" dirty="0"/>
              <a:t>INDISPENSABLE OR MINIMAL EXTRATIVISM</a:t>
            </a:r>
            <a:endParaRPr lang="en-US" sz="3000" noProof="0" dirty="0"/>
          </a:p>
          <a:p>
            <a:pPr marL="0" lvl="0" indent="0" algn="ctr" rtl="0">
              <a:spcBef>
                <a:spcPts val="1000"/>
              </a:spcBef>
              <a:spcAft>
                <a:spcPts val="0"/>
              </a:spcAft>
              <a:buClr>
                <a:srgbClr val="262626"/>
              </a:buClr>
              <a:buSzPts val="4410"/>
              <a:buFont typeface="Garamond"/>
              <a:buNone/>
            </a:pPr>
            <a:r>
              <a:rPr lang="en-US" sz="2400" noProof="0" dirty="0"/>
              <a:t>IS VERY LIMITED AND RELATED TO NATIONAL OR REGIONAL ECONOMIC CHAINS. GLOBAL EXPORT ORIENTATION IS REDUCED. </a:t>
            </a:r>
            <a:br>
              <a:rPr lang="en-US" sz="2400" noProof="0" dirty="0"/>
            </a:br>
            <a:endParaRPr lang="en-US" sz="2400" noProof="0" dirty="0"/>
          </a:p>
          <a:p>
            <a:pPr marL="0" lvl="0" indent="0" algn="ctr" rtl="0">
              <a:spcBef>
                <a:spcPts val="1000"/>
              </a:spcBef>
              <a:spcAft>
                <a:spcPts val="0"/>
              </a:spcAft>
              <a:buClr>
                <a:srgbClr val="262626"/>
              </a:buClr>
              <a:buSzPts val="4410"/>
              <a:buFont typeface="Garamond"/>
              <a:buNone/>
            </a:pPr>
            <a:r>
              <a:rPr lang="en-US" sz="2400" noProof="0" dirty="0"/>
              <a:t>PRODUCTION PROCESS WITH LOWER USE OF ENERGY AND MATTER.</a:t>
            </a:r>
          </a:p>
          <a:p>
            <a:pPr marL="0" lvl="0" indent="0" algn="ctr" rtl="0">
              <a:spcBef>
                <a:spcPts val="0"/>
              </a:spcBef>
              <a:spcAft>
                <a:spcPts val="0"/>
              </a:spcAft>
              <a:buClr>
                <a:srgbClr val="262626"/>
              </a:buClr>
              <a:buSzPts val="4410"/>
              <a:buFont typeface="Garamond"/>
              <a:buNone/>
            </a:pPr>
            <a:r>
              <a:rPr lang="en-US" sz="2400" noProof="0" dirty="0"/>
              <a:t>THIS EXTRACTIVISM WILL PROMOTE LIMITED CONSUMPTION THROUGH THE USE OF RECYCLING AND PROLONGED USE OF THE OBJECTS.</a:t>
            </a:r>
            <a:br>
              <a:rPr lang="en-US" sz="2400" noProof="0" dirty="0"/>
            </a:br>
            <a:endParaRPr lang="en-US" sz="2400" noProof="0" dirty="0"/>
          </a:p>
          <a:p>
            <a:pPr marL="0" lvl="0" indent="0" algn="ctr" rtl="0">
              <a:spcBef>
                <a:spcPts val="0"/>
              </a:spcBef>
              <a:spcAft>
                <a:spcPts val="0"/>
              </a:spcAft>
              <a:buClr>
                <a:srgbClr val="262626"/>
              </a:buClr>
              <a:buSzPts val="4410"/>
              <a:buFont typeface="Garamond"/>
              <a:buNone/>
            </a:pPr>
            <a:r>
              <a:rPr lang="en-US" sz="2400" noProof="0" dirty="0"/>
              <a:t>IT WILL NOT SEEK ECONOMIC GROWTH BUT QUALITY OF LIFE, RESPECT FOR CULTURES AND ENVIROMENTAL CONSERVATION</a:t>
            </a:r>
            <a:r>
              <a:rPr lang="en-US" sz="2400" dirty="0"/>
              <a:t>.</a:t>
            </a:r>
            <a:endParaRPr lang="en-US" sz="2400" noProof="0" dirty="0"/>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616150" y="589350"/>
            <a:ext cx="10970100" cy="565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959"/>
              <a:buFont typeface="Garamond"/>
              <a:buNone/>
            </a:pPr>
            <a:r>
              <a:rPr lang="en-US" sz="3000" noProof="0" dirty="0"/>
              <a:t>SLAVERY, FEUDALISM, COLONIALISM, </a:t>
            </a:r>
          </a:p>
          <a:p>
            <a:pPr marL="0" lvl="0" indent="0" algn="ctr" rtl="0">
              <a:spcBef>
                <a:spcPts val="0"/>
              </a:spcBef>
              <a:spcAft>
                <a:spcPts val="0"/>
              </a:spcAft>
              <a:buClr>
                <a:srgbClr val="262626"/>
              </a:buClr>
              <a:buSzPts val="3959"/>
              <a:buFont typeface="Garamond"/>
              <a:buNone/>
            </a:pPr>
            <a:r>
              <a:rPr lang="en-US" sz="3000" noProof="0" dirty="0"/>
              <a:t>FASCISM, APARTHEID, DICTATORSHIPS WERE</a:t>
            </a:r>
            <a:r>
              <a:rPr lang="en-US" sz="3000" b="1" noProof="0" dirty="0"/>
              <a:t> </a:t>
            </a:r>
            <a:r>
              <a:rPr lang="en-US" sz="3000" noProof="0" dirty="0"/>
              <a:t>LEGAL.</a:t>
            </a:r>
          </a:p>
          <a:p>
            <a:pPr marL="0" lvl="0" indent="0" algn="ctr" rtl="0">
              <a:spcBef>
                <a:spcPts val="0"/>
              </a:spcBef>
              <a:spcAft>
                <a:spcPts val="0"/>
              </a:spcAft>
              <a:buClr>
                <a:srgbClr val="262626"/>
              </a:buClr>
              <a:buSzPts val="3959"/>
              <a:buFont typeface="Garamond"/>
              <a:buNone/>
            </a:pPr>
            <a:r>
              <a:rPr lang="en-US" sz="3000" noProof="0" dirty="0"/>
              <a:t>EXTRACTIVISM IS LEGAL.	</a:t>
            </a:r>
          </a:p>
          <a:p>
            <a:pPr marL="0" lvl="0" indent="0" algn="ctr" rtl="0">
              <a:spcBef>
                <a:spcPts val="0"/>
              </a:spcBef>
              <a:spcAft>
                <a:spcPts val="0"/>
              </a:spcAft>
              <a:buClr>
                <a:srgbClr val="262626"/>
              </a:buClr>
              <a:buSzPts val="3959"/>
              <a:buFont typeface="Garamond"/>
              <a:buNone/>
            </a:pPr>
            <a:r>
              <a:rPr lang="en-US" sz="3000" b="1" noProof="0" dirty="0"/>
              <a:t>LEGALITY IS A MATTER OF POWER</a:t>
            </a:r>
          </a:p>
          <a:p>
            <a:pPr marL="0" lvl="0" indent="0" algn="ctr" rtl="0">
              <a:spcBef>
                <a:spcPts val="0"/>
              </a:spcBef>
              <a:spcAft>
                <a:spcPts val="0"/>
              </a:spcAft>
              <a:buClr>
                <a:srgbClr val="262626"/>
              </a:buClr>
              <a:buSzPts val="3959"/>
              <a:buFont typeface="Garamond"/>
              <a:buNone/>
            </a:pPr>
            <a:r>
              <a:rPr lang="en-US" sz="3000" b="1" noProof="0" dirty="0"/>
              <a:t>AND NOT OF JUSTICE.</a:t>
            </a:r>
            <a:endParaRPr lang="en-US" sz="3000" i="1" noProof="0" dirty="0"/>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4"/>
          <p:cNvPicPr preferRelativeResize="0"/>
          <p:nvPr/>
        </p:nvPicPr>
        <p:blipFill rotWithShape="1">
          <a:blip r:embed="rId3">
            <a:alphaModFix/>
          </a:blip>
          <a:srcRect l="2965" t="1058" r="33124"/>
          <a:stretch/>
        </p:blipFill>
        <p:spPr>
          <a:xfrm rot="5400000">
            <a:off x="7004713" y="2320285"/>
            <a:ext cx="3006242" cy="4690089"/>
          </a:xfrm>
          <a:prstGeom prst="rect">
            <a:avLst/>
          </a:prstGeom>
          <a:ln>
            <a:noFill/>
          </a:ln>
          <a:effectLst>
            <a:softEdge rad="112500"/>
          </a:effectLst>
        </p:spPr>
      </p:pic>
      <p:sp>
        <p:nvSpPr>
          <p:cNvPr id="255" name="Google Shape;255;p34"/>
          <p:cNvSpPr txBox="1"/>
          <p:nvPr/>
        </p:nvSpPr>
        <p:spPr>
          <a:xfrm>
            <a:off x="873458" y="516444"/>
            <a:ext cx="10578662" cy="264576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AR" sz="2800" dirty="0">
                <a:solidFill>
                  <a:schemeClr val="dk1"/>
                </a:solidFill>
                <a:latin typeface="Garamond"/>
                <a:ea typeface="Garamond"/>
                <a:cs typeface="Garamond"/>
                <a:sym typeface="Garamond"/>
              </a:rPr>
              <a:t>WE NEED A </a:t>
            </a:r>
            <a:r>
              <a:rPr lang="es-AR" sz="2800" b="1" dirty="0">
                <a:solidFill>
                  <a:schemeClr val="dk1"/>
                </a:solidFill>
                <a:latin typeface="Garamond"/>
                <a:ea typeface="Garamond"/>
                <a:cs typeface="Garamond"/>
                <a:sym typeface="Garamond"/>
              </a:rPr>
              <a:t>CULTURAL REVOLUTION </a:t>
            </a:r>
            <a:r>
              <a:rPr lang="es-AR" sz="2800" dirty="0">
                <a:solidFill>
                  <a:schemeClr val="dk1"/>
                </a:solidFill>
                <a:latin typeface="Garamond"/>
                <a:ea typeface="Garamond"/>
                <a:cs typeface="Garamond"/>
                <a:sym typeface="Garamond"/>
              </a:rPr>
              <a:t>TO CHANGE</a:t>
            </a:r>
            <a:br>
              <a:rPr lang="es-AR" sz="2800" dirty="0">
                <a:solidFill>
                  <a:schemeClr val="dk1"/>
                </a:solidFill>
                <a:latin typeface="Garamond"/>
                <a:ea typeface="Garamond"/>
                <a:cs typeface="Garamond"/>
                <a:sym typeface="Garamond"/>
              </a:rPr>
            </a:br>
            <a:r>
              <a:rPr lang="es-AR" sz="2800" dirty="0">
                <a:solidFill>
                  <a:schemeClr val="dk1"/>
                </a:solidFill>
                <a:latin typeface="Garamond"/>
                <a:ea typeface="Garamond"/>
                <a:cs typeface="Garamond"/>
                <a:sym typeface="Garamond"/>
              </a:rPr>
              <a:t>THE GLOBAL DEVELOPMENT MODEL AND REDEFINE PROGRESS BY QUESTIONING THE LOGIC OF GROWTH</a:t>
            </a:r>
          </a:p>
          <a:p>
            <a:pPr marL="0" lvl="0" indent="0" algn="ctr" rtl="0">
              <a:spcBef>
                <a:spcPts val="0"/>
              </a:spcBef>
              <a:spcAft>
                <a:spcPts val="0"/>
              </a:spcAft>
              <a:buNone/>
            </a:pPr>
            <a:r>
              <a:rPr lang="es-AR" sz="2800" dirty="0">
                <a:solidFill>
                  <a:schemeClr val="dk1"/>
                </a:solidFill>
                <a:latin typeface="Garamond"/>
                <a:ea typeface="Garamond"/>
                <a:cs typeface="Garamond"/>
                <a:sym typeface="Garamond"/>
              </a:rPr>
              <a:t>AND THE CURRENT PATTERN OF PRODUCTION AND CONSUMPTION.  (</a:t>
            </a:r>
            <a:r>
              <a:rPr lang="es-AR" sz="2800" i="1" dirty="0">
                <a:solidFill>
                  <a:schemeClr val="dk1"/>
                </a:solidFill>
                <a:latin typeface="Garamond"/>
                <a:ea typeface="Garamond"/>
                <a:cs typeface="Garamond"/>
                <a:sym typeface="Garamond"/>
              </a:rPr>
              <a:t>Laudato Si’)</a:t>
            </a:r>
            <a:endParaRPr sz="2800" i="1" dirty="0"/>
          </a:p>
        </p:txBody>
      </p:sp>
      <p:pic>
        <p:nvPicPr>
          <p:cNvPr id="5" name="Google Shape;243;p32"/>
          <p:cNvPicPr preferRelativeResize="0"/>
          <p:nvPr/>
        </p:nvPicPr>
        <p:blipFill rotWithShape="1">
          <a:blip r:embed="rId4">
            <a:alphaModFix/>
          </a:blip>
          <a:srcRect b="10538"/>
          <a:stretch/>
        </p:blipFill>
        <p:spPr>
          <a:xfrm>
            <a:off x="1304144" y="3109743"/>
            <a:ext cx="4858645" cy="3111174"/>
          </a:xfrm>
          <a:prstGeom prst="rect">
            <a:avLst/>
          </a:prstGeom>
          <a:ln>
            <a:noFill/>
          </a:ln>
          <a:effectLst>
            <a:softEdge rad="112500"/>
          </a:effectLst>
        </p:spPr>
      </p:pic>
    </p:spTree>
    <p:extLst>
      <p:ext uri="{BB962C8B-B14F-4D97-AF65-F5344CB8AC3E}">
        <p14:creationId xmlns:p14="http://schemas.microsoft.com/office/powerpoint/2010/main" val="17961367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916475" y="791248"/>
            <a:ext cx="5341200" cy="5438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62626"/>
              </a:buClr>
              <a:buSzPts val="3240"/>
              <a:buFont typeface="Garamond"/>
              <a:buNone/>
            </a:pPr>
            <a:r>
              <a:rPr lang="en-US" sz="3000" b="1" noProof="0" dirty="0"/>
              <a:t>IF THERE IS NO ECONOMIC DEMOCRACY, THERE IS NO DEMOCRACY</a:t>
            </a:r>
            <a:r>
              <a:rPr lang="en-US" sz="3000" noProof="0" dirty="0"/>
              <a:t>.</a:t>
            </a:r>
          </a:p>
          <a:p>
            <a:pPr marL="0" lvl="0" indent="0" algn="l" rtl="0">
              <a:spcBef>
                <a:spcPts val="0"/>
              </a:spcBef>
              <a:spcAft>
                <a:spcPts val="0"/>
              </a:spcAft>
              <a:buClr>
                <a:srgbClr val="262626"/>
              </a:buClr>
              <a:buSzPts val="3240"/>
              <a:buFont typeface="Garamond"/>
              <a:buNone/>
            </a:pPr>
            <a:endParaRPr lang="en-US" sz="2400" noProof="0" dirty="0"/>
          </a:p>
          <a:p>
            <a:pPr marL="0" lvl="0" indent="0" algn="l" rtl="0">
              <a:spcBef>
                <a:spcPts val="0"/>
              </a:spcBef>
              <a:spcAft>
                <a:spcPts val="0"/>
              </a:spcAft>
              <a:buClr>
                <a:srgbClr val="262626"/>
              </a:buClr>
              <a:buSzPts val="3240"/>
              <a:buFont typeface="Garamond"/>
              <a:buNone/>
            </a:pPr>
            <a:r>
              <a:rPr lang="en-US" sz="2800" i="1" noProof="0" dirty="0"/>
              <a:t>IT IS POSSIBLE TO HAVE A SOCIAL AND SOLIDARITY ECONOMY THAT RESPECTS THE RIGHTS OF MOTHER EARTH AND IS AT THE SERVICE OF THE COMMON GOOD </a:t>
            </a:r>
            <a:r>
              <a:rPr lang="en-US" sz="2800" i="1" noProof="0"/>
              <a:t>AND GOOD </a:t>
            </a:r>
            <a:r>
              <a:rPr lang="en-US" sz="2800" i="1" noProof="0" dirty="0"/>
              <a:t>LIVING.</a:t>
            </a:r>
          </a:p>
        </p:txBody>
      </p:sp>
      <p:pic>
        <p:nvPicPr>
          <p:cNvPr id="261" name="Google Shape;261;p35"/>
          <p:cNvPicPr preferRelativeResize="0"/>
          <p:nvPr/>
        </p:nvPicPr>
        <p:blipFill rotWithShape="1">
          <a:blip r:embed="rId3">
            <a:alphaModFix/>
          </a:blip>
          <a:srcRect l="10098" t="1710" r="18078"/>
          <a:stretch/>
        </p:blipFill>
        <p:spPr>
          <a:xfrm rot="5400000">
            <a:off x="6686992" y="1101172"/>
            <a:ext cx="4498114" cy="4818252"/>
          </a:xfrm>
          <a:prstGeom prst="rect">
            <a:avLst/>
          </a:prstGeom>
          <a:noFill/>
          <a:ln>
            <a:noFill/>
          </a:ln>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6"/>
          <p:cNvPicPr preferRelativeResize="0"/>
          <p:nvPr/>
        </p:nvPicPr>
        <p:blipFill rotWithShape="1">
          <a:blip r:embed="rId3">
            <a:alphaModFix/>
          </a:blip>
          <a:srcRect l="1590" t="35030" r="2568" b="18973"/>
          <a:stretch/>
        </p:blipFill>
        <p:spPr>
          <a:xfrm>
            <a:off x="977750" y="1037230"/>
            <a:ext cx="10179901" cy="4763069"/>
          </a:xfrm>
          <a:prstGeom prst="rect">
            <a:avLst/>
          </a:prstGeom>
          <a:noFill/>
          <a:ln>
            <a:noFill/>
          </a:ln>
        </p:spPr>
      </p:pic>
      <p:sp>
        <p:nvSpPr>
          <p:cNvPr id="267" name="Google Shape;267;p36"/>
          <p:cNvSpPr/>
          <p:nvPr/>
        </p:nvSpPr>
        <p:spPr>
          <a:xfrm>
            <a:off x="977750" y="1037231"/>
            <a:ext cx="10179900" cy="4763068"/>
          </a:xfrm>
          <a:prstGeom prst="rect">
            <a:avLst/>
          </a:prstGeom>
          <a:solidFill>
            <a:srgbClr val="000000">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txBox="1">
            <a:spLocks noGrp="1"/>
          </p:cNvSpPr>
          <p:nvPr>
            <p:ph type="title"/>
          </p:nvPr>
        </p:nvSpPr>
        <p:spPr>
          <a:xfrm>
            <a:off x="1006050" y="1446597"/>
            <a:ext cx="10179900" cy="3110413"/>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200"/>
              <a:buFont typeface="Garamond"/>
              <a:buNone/>
            </a:pPr>
            <a:r>
              <a:rPr lang="en-US" sz="2800" noProof="0" dirty="0">
                <a:solidFill>
                  <a:srgbClr val="FFFFFF"/>
                </a:solidFill>
              </a:rPr>
              <a:t>GOD, WE PRAY, </a:t>
            </a:r>
            <a:br>
              <a:rPr lang="en-US" sz="2800" noProof="0" dirty="0">
                <a:solidFill>
                  <a:srgbClr val="FFFFFF"/>
                </a:solidFill>
              </a:rPr>
            </a:br>
            <a:r>
              <a:rPr lang="en-US" sz="2800" noProof="0" dirty="0">
                <a:solidFill>
                  <a:srgbClr val="FFFFFF"/>
                </a:solidFill>
              </a:rPr>
              <a:t>HELP US TAKE CARE OF THE WORLD AND THE QUALITY OF LIFE OF THE POOREST, THROUGH A CHANGE OF MENTALITY, CONSCIOUSNESS, HABITS AND HEART   </a:t>
            </a:r>
            <a:r>
              <a:rPr lang="en-US" sz="2400" noProof="0" dirty="0">
                <a:solidFill>
                  <a:srgbClr val="FFFFFF"/>
                </a:solidFill>
              </a:rPr>
              <a:t>(</a:t>
            </a:r>
            <a:br>
              <a:rPr lang="en-US" sz="2400" noProof="0" dirty="0">
                <a:solidFill>
                  <a:srgbClr val="FFFFFF"/>
                </a:solidFill>
              </a:rPr>
            </a:br>
            <a:r>
              <a:rPr lang="en-US" sz="2400" dirty="0">
                <a:solidFill>
                  <a:srgbClr val="FFFFFF"/>
                </a:solidFill>
              </a:rPr>
              <a:t>(</a:t>
            </a:r>
            <a:r>
              <a:rPr lang="en-US" sz="2400" i="1" dirty="0">
                <a:solidFill>
                  <a:srgbClr val="FFFFFF"/>
                </a:solidFill>
              </a:rPr>
              <a:t>L</a:t>
            </a:r>
            <a:r>
              <a:rPr lang="en-US" sz="2400" i="1" noProof="0" dirty="0" err="1">
                <a:solidFill>
                  <a:srgbClr val="FFFFFF"/>
                </a:solidFill>
              </a:rPr>
              <a:t>audato</a:t>
            </a:r>
            <a:r>
              <a:rPr lang="en-US" sz="2400" i="1" noProof="0" dirty="0">
                <a:solidFill>
                  <a:srgbClr val="FFFFFF"/>
                </a:solidFill>
              </a:rPr>
              <a:t> Si’)</a:t>
            </a:r>
            <a:endParaRPr lang="en-US" sz="2400" b="1" i="1" noProof="0" dirty="0">
              <a:solidFill>
                <a:srgbClr val="FFFFFF"/>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title"/>
          </p:nvPr>
        </p:nvSpPr>
        <p:spPr>
          <a:xfrm rot="21249275">
            <a:off x="713932" y="652335"/>
            <a:ext cx="9553385" cy="392064"/>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2160"/>
              <a:buFont typeface="Garamond"/>
              <a:buNone/>
            </a:pP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br>
              <a:rPr lang="en-US" sz="2160" noProof="0" dirty="0"/>
            </a:br>
            <a:r>
              <a:rPr lang="en-US" sz="2160" noProof="0" dirty="0"/>
              <a:t>										</a:t>
            </a:r>
          </a:p>
        </p:txBody>
      </p:sp>
      <p:pic>
        <p:nvPicPr>
          <p:cNvPr id="166" name="Google Shape;166;p21"/>
          <p:cNvPicPr preferRelativeResize="0">
            <a:picLocks noGrp="1"/>
          </p:cNvPicPr>
          <p:nvPr>
            <p:ph type="body" idx="1"/>
          </p:nvPr>
        </p:nvPicPr>
        <p:blipFill rotWithShape="1">
          <a:blip r:embed="rId3">
            <a:alphaModFix/>
          </a:blip>
          <a:srcRect l="2380" r="3155"/>
          <a:stretch/>
        </p:blipFill>
        <p:spPr>
          <a:xfrm>
            <a:off x="6349000" y="2376225"/>
            <a:ext cx="4575000" cy="3721200"/>
          </a:xfrm>
          <a:prstGeom prst="rect">
            <a:avLst/>
          </a:prstGeom>
          <a:noFill/>
          <a:ln>
            <a:noFill/>
          </a:ln>
        </p:spPr>
      </p:pic>
      <p:sp>
        <p:nvSpPr>
          <p:cNvPr id="167" name="Google Shape;167;p21"/>
          <p:cNvSpPr txBox="1">
            <a:spLocks noGrp="1"/>
          </p:cNvSpPr>
          <p:nvPr>
            <p:ph type="body" idx="2"/>
          </p:nvPr>
        </p:nvSpPr>
        <p:spPr>
          <a:xfrm>
            <a:off x="996287" y="2758966"/>
            <a:ext cx="5526913" cy="3338458"/>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SzPts val="2200"/>
              <a:buChar char="●"/>
            </a:pPr>
            <a:r>
              <a:rPr lang="en-US" sz="2400" noProof="0" dirty="0">
                <a:ln w="0"/>
                <a:solidFill>
                  <a:schemeClr val="tx1"/>
                </a:solidFill>
                <a:effectLst>
                  <a:outerShdw blurRad="38100" dist="19050" dir="2700000" algn="tl" rotWithShape="0">
                    <a:schemeClr val="dk1">
                      <a:alpha val="40000"/>
                    </a:schemeClr>
                  </a:outerShdw>
                </a:effectLst>
              </a:rPr>
              <a:t>Investment firms and banks</a:t>
            </a:r>
          </a:p>
          <a:p>
            <a:pPr marL="457200" lvl="0" indent="-368300" algn="l" rtl="0">
              <a:lnSpc>
                <a:spcPct val="100000"/>
              </a:lnSpc>
              <a:spcBef>
                <a:spcPts val="0"/>
              </a:spcBef>
              <a:spcAft>
                <a:spcPts val="0"/>
              </a:spcAft>
              <a:buSzPts val="2200"/>
              <a:buChar char="●"/>
            </a:pPr>
            <a:r>
              <a:rPr lang="en-US" sz="2400" noProof="0" dirty="0" err="1">
                <a:ln w="0"/>
                <a:solidFill>
                  <a:schemeClr val="tx1"/>
                </a:solidFill>
                <a:effectLst>
                  <a:outerShdw blurRad="38100" dist="19050" dir="2700000" algn="tl" rotWithShape="0">
                    <a:schemeClr val="dk1">
                      <a:alpha val="40000"/>
                    </a:schemeClr>
                  </a:outerShdw>
                </a:effectLst>
              </a:rPr>
              <a:t>Exxtractive</a:t>
            </a:r>
            <a:r>
              <a:rPr lang="en-US" sz="2400" noProof="0" dirty="0">
                <a:ln w="0"/>
                <a:solidFill>
                  <a:schemeClr val="tx1"/>
                </a:solidFill>
                <a:effectLst>
                  <a:outerShdw blurRad="38100" dist="19050" dir="2700000" algn="tl" rotWithShape="0">
                    <a:schemeClr val="dk1">
                      <a:alpha val="40000"/>
                    </a:schemeClr>
                  </a:outerShdw>
                </a:effectLst>
              </a:rPr>
              <a:t> industries </a:t>
            </a:r>
          </a:p>
          <a:p>
            <a:pPr marL="457200" lvl="0" indent="-368300" algn="l" rtl="0">
              <a:lnSpc>
                <a:spcPct val="100000"/>
              </a:lnSpc>
              <a:spcBef>
                <a:spcPts val="0"/>
              </a:spcBef>
              <a:spcAft>
                <a:spcPts val="0"/>
              </a:spcAft>
              <a:buSzPts val="2200"/>
              <a:buChar char="●"/>
            </a:pPr>
            <a:r>
              <a:rPr lang="en-US" sz="2400" noProof="0" dirty="0">
                <a:ln w="0"/>
                <a:solidFill>
                  <a:schemeClr val="tx1"/>
                </a:solidFill>
                <a:effectLst>
                  <a:outerShdw blurRad="38100" dist="19050" dir="2700000" algn="tl" rotWithShape="0">
                    <a:schemeClr val="dk1">
                      <a:alpha val="40000"/>
                    </a:schemeClr>
                  </a:outerShdw>
                </a:effectLst>
              </a:rPr>
              <a:t>Weapons corporations    </a:t>
            </a:r>
          </a:p>
          <a:p>
            <a:pPr marL="457200" lvl="0" indent="-368300" algn="l" rtl="0">
              <a:lnSpc>
                <a:spcPct val="100000"/>
              </a:lnSpc>
              <a:spcBef>
                <a:spcPts val="0"/>
              </a:spcBef>
              <a:spcAft>
                <a:spcPts val="0"/>
              </a:spcAft>
              <a:buSzPts val="2200"/>
              <a:buChar char="●"/>
            </a:pPr>
            <a:r>
              <a:rPr lang="en-US" sz="2400" noProof="0" dirty="0">
                <a:ln w="0"/>
                <a:solidFill>
                  <a:schemeClr val="tx1"/>
                </a:solidFill>
                <a:effectLst>
                  <a:outerShdw blurRad="38100" dist="19050" dir="2700000" algn="tl" rotWithShape="0">
                    <a:schemeClr val="dk1">
                      <a:alpha val="40000"/>
                    </a:schemeClr>
                  </a:outerShdw>
                </a:effectLst>
              </a:rPr>
              <a:t>Organized crime (trafficking in drugs, arms, persons and organs)</a:t>
            </a:r>
          </a:p>
        </p:txBody>
      </p:sp>
      <p:sp>
        <p:nvSpPr>
          <p:cNvPr id="168" name="Google Shape;168;p21"/>
          <p:cNvSpPr txBox="1">
            <a:spLocks noGrp="1"/>
          </p:cNvSpPr>
          <p:nvPr>
            <p:ph type="body" idx="1"/>
          </p:nvPr>
        </p:nvSpPr>
        <p:spPr>
          <a:xfrm>
            <a:off x="1268100" y="792800"/>
            <a:ext cx="9655800" cy="158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4140"/>
              <a:buNone/>
            </a:pPr>
            <a:r>
              <a:rPr lang="en-US" sz="3200" b="1" noProof="0" dirty="0"/>
              <a:t>CONCENTRATED GROUPS </a:t>
            </a:r>
            <a:r>
              <a:rPr lang="en-US" sz="3200" noProof="0" dirty="0"/>
              <a:t>OF POWER </a:t>
            </a:r>
          </a:p>
          <a:p>
            <a:pPr marL="0" lvl="0" indent="0" algn="ctr" rtl="0">
              <a:spcBef>
                <a:spcPts val="0"/>
              </a:spcBef>
              <a:spcAft>
                <a:spcPts val="0"/>
              </a:spcAft>
              <a:buSzPts val="4140"/>
              <a:buNone/>
            </a:pPr>
            <a:r>
              <a:rPr lang="en-US" sz="3200" b="1" noProof="0" dirty="0"/>
              <a:t>MANAGE THE WORLD MORE AND MORE</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617657" y="558140"/>
            <a:ext cx="11010900" cy="276695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4800"/>
              <a:buFont typeface="Arial"/>
              <a:buNone/>
            </a:pPr>
            <a:r>
              <a:rPr lang="en-US" sz="3000" b="1" i="1" noProof="0" dirty="0"/>
              <a:t>«EXTRACTIVISM</a:t>
            </a:r>
            <a:r>
              <a:rPr lang="en-US" sz="3000" i="1" noProof="0" dirty="0"/>
              <a:t> IS THE CENTRAL PART </a:t>
            </a:r>
          </a:p>
          <a:p>
            <a:pPr lvl="0">
              <a:buSzPts val="4800"/>
            </a:pPr>
            <a:r>
              <a:rPr lang="en-US" sz="3000" i="1" noProof="0" dirty="0"/>
              <a:t>OF </a:t>
            </a:r>
            <a:r>
              <a:rPr lang="en-US" sz="3000" b="1" i="1" noProof="0" dirty="0"/>
              <a:t>AN ECONOMIC SYSTEM THAT CONVERTS THE NATURAL ASSETS INTO CAPITAL/MERCHANDISE»</a:t>
            </a:r>
            <a:br>
              <a:rPr lang="en-US" sz="3000" b="1" i="1" noProof="0" dirty="0"/>
            </a:br>
            <a:r>
              <a:rPr lang="en-US" sz="3000" b="1" i="1" noProof="0" dirty="0"/>
              <a:t>            </a:t>
            </a:r>
            <a:r>
              <a:rPr lang="en-US" sz="2400" b="1" noProof="0" dirty="0"/>
              <a:t>Pastoral Letter of the Latin American Episcopal Council (CELAM) 2018</a:t>
            </a:r>
            <a:endParaRPr lang="en-US" sz="3000" b="1" i="1" noProof="0" dirty="0"/>
          </a:p>
        </p:txBody>
      </p:sp>
      <p:sp>
        <p:nvSpPr>
          <p:cNvPr id="184" name="Google Shape;184;p23"/>
          <p:cNvSpPr txBox="1">
            <a:spLocks noGrp="1"/>
          </p:cNvSpPr>
          <p:nvPr>
            <p:ph type="body" idx="1"/>
          </p:nvPr>
        </p:nvSpPr>
        <p:spPr>
          <a:xfrm rot="10800000" flipH="1">
            <a:off x="552450" y="6858000"/>
            <a:ext cx="11163300" cy="4000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737"/>
              <a:buNone/>
            </a:pPr>
            <a:r>
              <a:rPr lang="en-US" sz="2380" noProof="0" dirty="0"/>
              <a:t> </a:t>
            </a:r>
            <a:endParaRPr lang="en-US" sz="2040" noProof="0" dirty="0"/>
          </a:p>
        </p:txBody>
      </p:sp>
      <p:sp>
        <p:nvSpPr>
          <p:cNvPr id="185" name="Google Shape;185;p23"/>
          <p:cNvSpPr/>
          <p:nvPr/>
        </p:nvSpPr>
        <p:spPr>
          <a:xfrm>
            <a:off x="5848490" y="6178034"/>
            <a:ext cx="26642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AR" sz="1800">
                <a:solidFill>
                  <a:schemeClr val="dk1"/>
                </a:solidFill>
                <a:latin typeface="Garamond"/>
                <a:ea typeface="Garamond"/>
                <a:cs typeface="Garamond"/>
                <a:sym typeface="Garamond"/>
              </a:rPr>
              <a:t>I</a:t>
            </a: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76450" y="2877294"/>
            <a:ext cx="3506088" cy="3336967"/>
          </a:xfrm>
          <a:prstGeom prst="rect">
            <a:avLst/>
          </a:prstGeom>
          <a:ln>
            <a:noFill/>
          </a:ln>
          <a:effectLst>
            <a:softEdge rad="112500"/>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25097" y="1995750"/>
            <a:ext cx="3411083" cy="5143500"/>
          </a:xfrm>
          <a:prstGeom prst="rect">
            <a:avLst/>
          </a:prstGeom>
          <a:ln>
            <a:noFill/>
          </a:ln>
          <a:effectLst>
            <a:softEdge rad="112500"/>
          </a:effectLst>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589935" y="982131"/>
            <a:ext cx="10781071" cy="52859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4800"/>
              <a:buFont typeface="Arial"/>
              <a:buNone/>
            </a:pPr>
            <a:r>
              <a:rPr lang="en-US" sz="3000" b="1" i="1" noProof="0" dirty="0"/>
              <a:t>EXTRACTIVISM</a:t>
            </a:r>
            <a:endParaRPr lang="en-US" sz="3000" i="1" noProof="0" dirty="0"/>
          </a:p>
          <a:p>
            <a:pPr marL="0" lvl="0" indent="0" algn="ctr" rtl="0">
              <a:spcBef>
                <a:spcPts val="0"/>
              </a:spcBef>
              <a:spcAft>
                <a:spcPts val="0"/>
              </a:spcAft>
              <a:buClr>
                <a:srgbClr val="262626"/>
              </a:buClr>
              <a:buSzPts val="3959"/>
              <a:buFont typeface="Garamond"/>
              <a:buNone/>
            </a:pPr>
            <a:r>
              <a:rPr lang="en-US" sz="3000" i="1" noProof="0" dirty="0"/>
              <a:t>«SEEKS </a:t>
            </a:r>
            <a:r>
              <a:rPr lang="en-US" sz="3000" b="1" i="1" noProof="0" dirty="0"/>
              <a:t>TO EXTRACT THE MOST AMOUNT</a:t>
            </a:r>
            <a:r>
              <a:rPr lang="en-US" sz="3000" i="1" noProof="0" dirty="0"/>
              <a:t> OF MATERIALS </a:t>
            </a:r>
            <a:r>
              <a:rPr lang="en-US" sz="3000" b="1" i="1" noProof="0" dirty="0"/>
              <a:t>IN THE SHORTEST AMOUNT OF TIME, TO CONVERT THEM INTO COMMODITIES (RAW MATERIALS) FOR THE INDUSTRY</a:t>
            </a:r>
            <a:endParaRPr lang="en-US" sz="3000" i="1" noProof="0" dirty="0"/>
          </a:p>
          <a:p>
            <a:pPr marL="0" lvl="0" indent="0" algn="ctr" rtl="0">
              <a:spcBef>
                <a:spcPts val="0"/>
              </a:spcBef>
              <a:spcAft>
                <a:spcPts val="0"/>
              </a:spcAft>
              <a:buClr>
                <a:srgbClr val="262626"/>
              </a:buClr>
              <a:buSzPts val="3959"/>
              <a:buFont typeface="Garamond"/>
              <a:buNone/>
            </a:pPr>
            <a:r>
              <a:rPr lang="en-US" sz="3000" i="1" noProof="0" dirty="0"/>
              <a:t>WHICH </a:t>
            </a:r>
            <a:r>
              <a:rPr lang="en-US" sz="3000" b="1" i="1" noProof="0" dirty="0"/>
              <a:t>WILL TRANSFORM THEM INTO PRODUCTS </a:t>
            </a:r>
          </a:p>
          <a:p>
            <a:pPr marL="0" lvl="0" indent="0" algn="ctr" rtl="0">
              <a:spcBef>
                <a:spcPts val="0"/>
              </a:spcBef>
              <a:spcAft>
                <a:spcPts val="0"/>
              </a:spcAft>
              <a:buClr>
                <a:srgbClr val="262626"/>
              </a:buClr>
              <a:buSzPts val="3959"/>
              <a:buFont typeface="Garamond"/>
              <a:buNone/>
            </a:pPr>
            <a:r>
              <a:rPr lang="en-US" sz="3000" b="1" i="1" noProof="0" dirty="0"/>
              <a:t>AND SERVICES</a:t>
            </a:r>
            <a:r>
              <a:rPr lang="en-US" sz="3000" i="1" noProof="0" dirty="0"/>
              <a:t> FOR THE MARKET, </a:t>
            </a:r>
            <a:r>
              <a:rPr lang="en-US" sz="3000" b="1" i="1" noProof="0" dirty="0"/>
              <a:t>WHERE SOCIAL SECTORS WILL CONSUME THEM AND THEN RETURN THEM TO NATURE AS CONTAMINATING WASTE. </a:t>
            </a:r>
            <a:r>
              <a:rPr lang="en-US" sz="3000" i="1" noProof="0" dirty="0"/>
              <a:t>»</a:t>
            </a:r>
            <a:endParaRPr lang="en-US" sz="3600" i="1" noProof="0" dirty="0"/>
          </a:p>
          <a:p>
            <a:pPr lvl="0" algn="r">
              <a:spcBef>
                <a:spcPts val="1000"/>
              </a:spcBef>
              <a:buSzPts val="3959"/>
            </a:pPr>
            <a:r>
              <a:rPr lang="en-US" sz="2400" b="1" noProof="0" dirty="0"/>
              <a:t>Pastoral Letter of the Latin American Episcopal Council (CELAM) 2018</a:t>
            </a:r>
            <a:endParaRPr lang="en-US" sz="3600" b="1" noProof="0" dirty="0"/>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body" idx="1"/>
          </p:nvPr>
        </p:nvSpPr>
        <p:spPr>
          <a:xfrm>
            <a:off x="1268100" y="2136870"/>
            <a:ext cx="9655800" cy="2130957"/>
          </a:xfrm>
          <a:prstGeom prst="rect">
            <a:avLst/>
          </a:prstGeom>
          <a:noFill/>
          <a:ln>
            <a:noFill/>
          </a:ln>
        </p:spPr>
        <p:txBody>
          <a:bodyPr spcFirstLastPara="1" wrap="square" lIns="91425" tIns="45700" rIns="91425" bIns="45700" anchor="t" anchorCtr="0">
            <a:noAutofit/>
          </a:bodyPr>
          <a:lstStyle/>
          <a:p>
            <a:pPr marL="0" lvl="0" indent="0" algn="ctr">
              <a:spcBef>
                <a:spcPts val="0"/>
              </a:spcBef>
              <a:buSzPts val="4140"/>
              <a:buNone/>
            </a:pPr>
            <a:r>
              <a:rPr lang="en-US" sz="3000" b="1" i="1" noProof="0" dirty="0">
                <a:solidFill>
                  <a:srgbClr val="434343"/>
                </a:solidFill>
              </a:rPr>
              <a:t>THE GREAT TRIUMPH OF NEOLIBERALISM WAS TO MAKE US BELIEVE THAT THERE ARE NOT MORE ALTERNATIVES</a:t>
            </a:r>
            <a:r>
              <a:rPr lang="en-US" sz="3600" i="1" noProof="0" dirty="0">
                <a:solidFill>
                  <a:srgbClr val="434343"/>
                </a:solidFill>
              </a:rPr>
              <a:t>. </a:t>
            </a:r>
          </a:p>
          <a:p>
            <a:pPr marL="0" lvl="0" indent="0" algn="ctr">
              <a:spcBef>
                <a:spcPts val="0"/>
              </a:spcBef>
              <a:buSzPts val="4140"/>
              <a:buNone/>
            </a:pPr>
            <a:r>
              <a:rPr lang="en-US" sz="3600" b="1" i="1" noProof="0" dirty="0">
                <a:solidFill>
                  <a:srgbClr val="434343"/>
                </a:solidFill>
              </a:rPr>
              <a:t>                                         </a:t>
            </a:r>
            <a:r>
              <a:rPr lang="en-US" b="1" noProof="0" dirty="0"/>
              <a:t>Naomi Klein </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body" idx="1"/>
          </p:nvPr>
        </p:nvSpPr>
        <p:spPr>
          <a:xfrm>
            <a:off x="2142895" y="3125644"/>
            <a:ext cx="9601196" cy="3318936"/>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2760"/>
              <a:buChar char="•"/>
            </a:pPr>
            <a:r>
              <a:rPr lang="en-US" noProof="0" dirty="0"/>
              <a:t>.</a:t>
            </a:r>
          </a:p>
        </p:txBody>
      </p:sp>
      <p:pic>
        <p:nvPicPr>
          <p:cNvPr id="175" name="Google Shape;175;p22"/>
          <p:cNvPicPr preferRelativeResize="0"/>
          <p:nvPr/>
        </p:nvPicPr>
        <p:blipFill rotWithShape="1">
          <a:blip r:embed="rId3">
            <a:alphaModFix/>
          </a:blip>
          <a:srcRect l="569" t="2419" r="6094"/>
          <a:stretch/>
        </p:blipFill>
        <p:spPr>
          <a:xfrm>
            <a:off x="1272000" y="3067325"/>
            <a:ext cx="4765999" cy="3030173"/>
          </a:xfrm>
          <a:prstGeom prst="rect">
            <a:avLst/>
          </a:prstGeom>
          <a:noFill/>
          <a:ln>
            <a:noFill/>
          </a:ln>
        </p:spPr>
      </p:pic>
      <p:pic>
        <p:nvPicPr>
          <p:cNvPr id="176" name="Google Shape;176;p22"/>
          <p:cNvPicPr preferRelativeResize="0"/>
          <p:nvPr/>
        </p:nvPicPr>
        <p:blipFill rotWithShape="1">
          <a:blip r:embed="rId4">
            <a:alphaModFix/>
          </a:blip>
          <a:srcRect l="19515" t="17425" r="40" b="8169"/>
          <a:stretch/>
        </p:blipFill>
        <p:spPr>
          <a:xfrm rot="10800000">
            <a:off x="6148101" y="3067352"/>
            <a:ext cx="4795224" cy="3030173"/>
          </a:xfrm>
          <a:prstGeom prst="rect">
            <a:avLst/>
          </a:prstGeom>
          <a:noFill/>
          <a:ln>
            <a:noFill/>
          </a:ln>
        </p:spPr>
      </p:pic>
      <p:sp>
        <p:nvSpPr>
          <p:cNvPr id="177" name="Google Shape;177;p22"/>
          <p:cNvSpPr txBox="1">
            <a:spLocks noGrp="1"/>
          </p:cNvSpPr>
          <p:nvPr>
            <p:ph type="body" idx="1"/>
          </p:nvPr>
        </p:nvSpPr>
        <p:spPr>
          <a:xfrm>
            <a:off x="797259" y="901981"/>
            <a:ext cx="10481480" cy="158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3959"/>
              <a:buFont typeface="Garamond"/>
              <a:buNone/>
            </a:pPr>
            <a:r>
              <a:rPr lang="en-US" sz="3000" b="1" noProof="0" dirty="0"/>
              <a:t>THE SEARCH FOR ECONOMIC ALTERNATIVES ARE DISQUALIFIED AS NAIVE, DANGEROUS, RETROGRADE OR IMPOSSIBLE</a:t>
            </a:r>
          </a:p>
          <a:p>
            <a:pPr marL="0" lvl="0" indent="0" algn="ctr" rtl="0">
              <a:spcBef>
                <a:spcPts val="0"/>
              </a:spcBef>
              <a:spcAft>
                <a:spcPts val="0"/>
              </a:spcAft>
              <a:buSzPts val="4140"/>
              <a:buNone/>
            </a:pPr>
            <a:endParaRPr lang="en-US" sz="3000" b="1" noProof="0" dirty="0"/>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7"/>
          <p:cNvPicPr preferRelativeResize="0"/>
          <p:nvPr/>
        </p:nvPicPr>
        <p:blipFill rotWithShape="1">
          <a:blip r:embed="rId3">
            <a:alphaModFix/>
          </a:blip>
          <a:srcRect t="34592" b="33760"/>
          <a:stretch/>
        </p:blipFill>
        <p:spPr>
          <a:xfrm>
            <a:off x="1087820" y="755416"/>
            <a:ext cx="9995339" cy="2424298"/>
          </a:xfrm>
          <a:prstGeom prst="rect">
            <a:avLst/>
          </a:prstGeom>
          <a:noFill/>
          <a:ln>
            <a:noFill/>
          </a:ln>
        </p:spPr>
      </p:pic>
      <p:sp>
        <p:nvSpPr>
          <p:cNvPr id="209" name="Google Shape;209;p27"/>
          <p:cNvSpPr txBox="1">
            <a:spLocks noGrp="1"/>
          </p:cNvSpPr>
          <p:nvPr>
            <p:ph type="body" idx="1"/>
          </p:nvPr>
        </p:nvSpPr>
        <p:spPr>
          <a:xfrm>
            <a:off x="914400" y="3179714"/>
            <a:ext cx="10515600" cy="29228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140"/>
              <a:buNone/>
            </a:pPr>
            <a:r>
              <a:rPr lang="en-US" noProof="0" dirty="0"/>
              <a:t>MEGA-MINING ACTIVITIES, FOSSIL FUELS, HYDROELECTRICS, FISHERIES, FORESTS, ROAD WORKS OR TOURIST INFRASTRUCTURES ARE </a:t>
            </a:r>
            <a:r>
              <a:rPr lang="en-US" b="1" noProof="0" dirty="0"/>
              <a:t>PREDATORY EXTRACTIVISM AND UNLEASH GROWING CONFLICTS ALL OVER THE WORLD.</a:t>
            </a:r>
          </a:p>
          <a:p>
            <a:pPr marL="0" indent="0">
              <a:spcBef>
                <a:spcPts val="0"/>
              </a:spcBef>
              <a:buSzPts val="4140"/>
              <a:buNone/>
            </a:pPr>
            <a:r>
              <a:rPr lang="es-AR" dirty="0"/>
              <a:t>THE SO-CALLED GREEN ECONOMY TRIES TO CHEAT US WITH FALSE SOLUTIONS: CHANGE EVERYTHING SO THAT NOTHING CHANGES. WE MUST BE ALERT!</a:t>
            </a:r>
            <a:endParaRPr lang="en-US" sz="3000" b="1" noProof="0"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602750" y="323927"/>
            <a:ext cx="10737900" cy="57945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959"/>
              <a:buFont typeface="Garamond"/>
              <a:buNone/>
            </a:pPr>
            <a:r>
              <a:rPr lang="en-US" sz="4800" noProof="0" dirty="0">
                <a:solidFill>
                  <a:schemeClr val="accent1"/>
                </a:solidFill>
              </a:rPr>
              <a:t> </a:t>
            </a:r>
          </a:p>
          <a:p>
            <a:pPr marL="0" lvl="0" indent="0" algn="ctr" rtl="0">
              <a:spcBef>
                <a:spcPts val="0"/>
              </a:spcBef>
              <a:spcAft>
                <a:spcPts val="0"/>
              </a:spcAft>
              <a:buClr>
                <a:srgbClr val="262626"/>
              </a:buClr>
              <a:buSzPts val="3959"/>
              <a:buFont typeface="Garamond"/>
              <a:buNone/>
            </a:pPr>
            <a:r>
              <a:rPr lang="en-US" sz="3000" b="1" noProof="0" dirty="0"/>
              <a:t>PREDATORY </a:t>
            </a:r>
            <a:r>
              <a:rPr lang="en-US" sz="3000" noProof="0" dirty="0"/>
              <a:t>EXTRACTIVISM: </a:t>
            </a:r>
          </a:p>
          <a:p>
            <a:pPr marL="0" lvl="0" indent="0" rtl="0">
              <a:spcBef>
                <a:spcPts val="800"/>
              </a:spcBef>
              <a:spcAft>
                <a:spcPts val="0"/>
              </a:spcAft>
              <a:buClr>
                <a:srgbClr val="262626"/>
              </a:buClr>
              <a:buSzPts val="3959"/>
              <a:buFont typeface="Garamond"/>
              <a:buNone/>
            </a:pPr>
            <a:r>
              <a:rPr lang="en-US" sz="3200" noProof="0" dirty="0"/>
              <a:t>It is at the service of the global market, for the overconsumption of the few, without any limits nor effective controls.   </a:t>
            </a:r>
            <a:br>
              <a:rPr lang="en-US" sz="3200" noProof="0" dirty="0"/>
            </a:br>
            <a:r>
              <a:rPr lang="en-US" sz="3200" noProof="0" dirty="0"/>
              <a:t>Tax on communities and impoverishing them.	</a:t>
            </a:r>
            <a:br>
              <a:rPr lang="en-US" sz="3200" noProof="0" dirty="0"/>
            </a:br>
            <a:r>
              <a:rPr lang="en-US" sz="3200" noProof="0" dirty="0"/>
              <a:t>Exploiter of the land and the workers.</a:t>
            </a:r>
            <a:br>
              <a:rPr lang="en-US" sz="3200" noProof="0" dirty="0"/>
            </a:br>
            <a:r>
              <a:rPr lang="en-US" sz="3200" dirty="0"/>
              <a:t>Loot</a:t>
            </a:r>
            <a:r>
              <a:rPr lang="en-US" sz="3200" noProof="0" dirty="0" err="1"/>
              <a:t>er</a:t>
            </a:r>
            <a:r>
              <a:rPr lang="en-US" sz="3200" noProof="0" dirty="0"/>
              <a:t> of territories, with zones and people that can be sacrificed. </a:t>
            </a:r>
            <a:br>
              <a:rPr lang="en-US" sz="3200" noProof="0" dirty="0"/>
            </a:br>
            <a:r>
              <a:rPr lang="en-US" sz="3200" noProof="0" dirty="0"/>
              <a:t>Destroyer of cultures and local production. </a:t>
            </a:r>
            <a:br>
              <a:rPr lang="en-US" sz="3200" noProof="0" dirty="0"/>
            </a:br>
            <a:r>
              <a:rPr lang="en-US" sz="3200" noProof="0" dirty="0"/>
              <a:t>Eliminates food sovereignty.	</a:t>
            </a:r>
            <a:br>
              <a:rPr lang="en-US" sz="3200" noProof="0" dirty="0"/>
            </a:br>
            <a:r>
              <a:rPr lang="en-US" sz="3200" noProof="0" dirty="0"/>
              <a:t>Criminalizes, persecutes and kills the defenders of the earth </a:t>
            </a:r>
            <a:br>
              <a:rPr lang="en-US" sz="3200" noProof="0" dirty="0"/>
            </a:br>
            <a:r>
              <a:rPr lang="en-US" sz="3200" noProof="0" dirty="0"/>
              <a:t>and steps on the rights of the communities.</a:t>
            </a:r>
            <a:br>
              <a:rPr lang="en-US" sz="3200" noProof="0" dirty="0"/>
            </a:br>
            <a:r>
              <a:rPr lang="en-US" sz="3200" noProof="0" dirty="0"/>
              <a:t>Cause of climate change, </a:t>
            </a:r>
            <a:r>
              <a:rPr lang="en-US" sz="3200" dirty="0"/>
              <a:t>e</a:t>
            </a:r>
            <a:r>
              <a:rPr lang="en-US" sz="3200" noProof="0" dirty="0" err="1"/>
              <a:t>cocidal</a:t>
            </a:r>
            <a:r>
              <a:rPr lang="en-US" sz="3200" noProof="0" dirty="0"/>
              <a:t>, unsustainable</a:t>
            </a:r>
            <a:endParaRPr lang="en-US" sz="2400" noProof="0" dirty="0"/>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6" name="5 Marcador de contenido" descr="20161222_155804.jpg"/>
          <p:cNvPicPr>
            <a:picLocks noGrp="1" noChangeAspect="1"/>
          </p:cNvPicPr>
          <p:nvPr>
            <p:ph idx="1"/>
          </p:nvPr>
        </p:nvPicPr>
        <p:blipFill>
          <a:blip r:embed="rId3"/>
          <a:stretch>
            <a:fillRect/>
          </a:stretch>
        </p:blipFill>
        <p:spPr>
          <a:xfrm rot="5400000">
            <a:off x="6705471" y="1168853"/>
            <a:ext cx="5583767" cy="4187825"/>
          </a:xfrm>
        </p:spPr>
      </p:pic>
      <p:sp>
        <p:nvSpPr>
          <p:cNvPr id="197" name="Google Shape;197;p25"/>
          <p:cNvSpPr txBox="1">
            <a:spLocks noGrp="1"/>
          </p:cNvSpPr>
          <p:nvPr>
            <p:ph type="body" idx="4294967295"/>
          </p:nvPr>
        </p:nvSpPr>
        <p:spPr>
          <a:xfrm>
            <a:off x="740228" y="501879"/>
            <a:ext cx="6604000" cy="5129666"/>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a:spcBef>
                <a:spcPts val="0"/>
              </a:spcBef>
              <a:buSzPts val="3959"/>
              <a:buNone/>
            </a:pPr>
            <a:r>
              <a:rPr lang="en-US" sz="2800" dirty="0">
                <a:latin typeface="Garamond" panose="02020404030301010803" pitchFamily="18" charset="0"/>
              </a:rPr>
              <a:t>TODAY'S EXTRACTIVISM IS LEADING US TO PLANETARY COLLAPSE. WE NEED A SENSIBLE EXTRACTIVISM,  OF TRANSITION, TO REACH INDISPENSABLE EXTRACTIVISM OR MINIMAL AND SUSTAINABLE EXTRACTIVISM. </a:t>
            </a:r>
            <a:endParaRPr lang="es-AR" sz="2800" dirty="0">
              <a:latin typeface="Garamond" panose="02020404030301010803" pitchFamily="18" charset="0"/>
            </a:endParaRPr>
          </a:p>
          <a:p>
            <a:pPr marL="0" lvl="0" indent="0" rtl="0">
              <a:spcBef>
                <a:spcPts val="0"/>
              </a:spcBef>
              <a:spcAft>
                <a:spcPts val="0"/>
              </a:spcAft>
              <a:buSzPts val="3959"/>
              <a:buNone/>
            </a:pPr>
            <a:r>
              <a:rPr lang="es-AR" sz="3200" b="1" i="1" dirty="0">
                <a:latin typeface="Berlin Sans FB Demi" pitchFamily="34" charset="0"/>
              </a:rPr>
              <a:t>              </a:t>
            </a:r>
            <a:endParaRPr sz="1800" b="1" i="1" dirty="0"/>
          </a:p>
        </p:txBody>
      </p:sp>
      <p:sp>
        <p:nvSpPr>
          <p:cNvPr id="196" name="Google Shape;196;p25"/>
          <p:cNvSpPr/>
          <p:nvPr/>
        </p:nvSpPr>
        <p:spPr>
          <a:xfrm flipV="1">
            <a:off x="0" y="-716280"/>
            <a:ext cx="10807131" cy="365760"/>
          </a:xfrm>
          <a:prstGeom prst="rect">
            <a:avLst/>
          </a:prstGeom>
          <a:solidFill>
            <a:srgbClr val="000000">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theme/theme1.xml><?xml version="1.0" encoding="utf-8"?>
<a:theme xmlns:a="http://schemas.openxmlformats.org/drawingml/2006/main" name="Orgánico">
  <a:themeElements>
    <a:clrScheme name="Orgánico">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A4E26915D07C459C90615D08EFB6D1" ma:contentTypeVersion="18" ma:contentTypeDescription="Create a new document." ma:contentTypeScope="" ma:versionID="288d649aff6fb74d1d04b89f7c8332af">
  <xsd:schema xmlns:xsd="http://www.w3.org/2001/XMLSchema" xmlns:xs="http://www.w3.org/2001/XMLSchema" xmlns:p="http://schemas.microsoft.com/office/2006/metadata/properties" xmlns:ns3="ed073b02-89f1-4355-8949-e7efc31cd423" xmlns:ns4="715937a4-0a5b-4f57-bdde-aea0b2c39704" targetNamespace="http://schemas.microsoft.com/office/2006/metadata/properties" ma:root="true" ma:fieldsID="13f2a973ee4d0616fe842cf8c3b0f2f6" ns3:_="" ns4:_="">
    <xsd:import namespace="ed073b02-89f1-4355-8949-e7efc31cd423"/>
    <xsd:import namespace="715937a4-0a5b-4f57-bdde-aea0b2c3970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073b02-89f1-4355-8949-e7efc31cd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5937a4-0a5b-4f57-bdde-aea0b2c3970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d073b02-89f1-4355-8949-e7efc31cd423" xsi:nil="true"/>
  </documentManagement>
</p:properties>
</file>

<file path=customXml/itemProps1.xml><?xml version="1.0" encoding="utf-8"?>
<ds:datastoreItem xmlns:ds="http://schemas.openxmlformats.org/officeDocument/2006/customXml" ds:itemID="{5E6DFB37-D322-44A2-B72A-EC815F003D59}">
  <ds:schemaRefs>
    <ds:schemaRef ds:uri="http://schemas.microsoft.com/sharepoint/v3/contenttype/forms"/>
  </ds:schemaRefs>
</ds:datastoreItem>
</file>

<file path=customXml/itemProps2.xml><?xml version="1.0" encoding="utf-8"?>
<ds:datastoreItem xmlns:ds="http://schemas.openxmlformats.org/officeDocument/2006/customXml" ds:itemID="{7524FF4A-0DD1-4710-A020-2316CF45AF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073b02-89f1-4355-8949-e7efc31cd423"/>
    <ds:schemaRef ds:uri="715937a4-0a5b-4f57-bdde-aea0b2c397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1D3BC7-6B8E-43FF-8073-C815B01093F9}">
  <ds:schemaRefs>
    <ds:schemaRef ds:uri="http://schemas.microsoft.com/office/2006/documentManagement/types"/>
    <ds:schemaRef ds:uri="http://schemas.microsoft.com/office/infopath/2007/PartnerControls"/>
    <ds:schemaRef ds:uri="http://purl.org/dc/dcmitype/"/>
    <ds:schemaRef ds:uri="http://purl.org/dc/terms/"/>
    <ds:schemaRef ds:uri="http://schemas.microsoft.com/office/2006/metadata/properties"/>
    <ds:schemaRef ds:uri="http://purl.org/dc/elements/1.1/"/>
    <ds:schemaRef ds:uri="ed073b02-89f1-4355-8949-e7efc31cd423"/>
    <ds:schemaRef ds:uri="http://www.w3.org/XML/1998/namespace"/>
    <ds:schemaRef ds:uri="http://schemas.openxmlformats.org/package/2006/metadata/core-properties"/>
    <ds:schemaRef ds:uri="715937a4-0a5b-4f57-bdde-aea0b2c39704"/>
  </ds:schemaRefs>
</ds:datastoreItem>
</file>

<file path=docProps/app.xml><?xml version="1.0" encoding="utf-8"?>
<Properties xmlns="http://schemas.openxmlformats.org/officeDocument/2006/extended-properties" xmlns:vt="http://schemas.openxmlformats.org/officeDocument/2006/docPropsVTypes">
  <TotalTime>820</TotalTime>
  <Words>681</Words>
  <Application>Microsoft Office PowerPoint</Application>
  <PresentationFormat>Widescreen</PresentationFormat>
  <Paragraphs>53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Berlin Sans FB Demi</vt:lpstr>
      <vt:lpstr>Garamond</vt:lpstr>
      <vt:lpstr>Arial</vt:lpstr>
      <vt:lpstr>Calibri</vt:lpstr>
      <vt:lpstr>Orgánico</vt:lpstr>
      <vt:lpstr>TOWARD  POST-EXTRACTIVISM</vt:lpstr>
      <vt:lpstr>                      </vt:lpstr>
      <vt:lpstr>«EXTRACTIVISM IS THE CENTRAL PART  OF AN ECONOMIC SYSTEM THAT CONVERTS THE NATURAL ASSETS INTO CAPITAL/MERCHANDISE»             Pastoral Letter of the Latin American Episcopal Council (CELAM) 2018</vt:lpstr>
      <vt:lpstr>EXTRACTIVISM «SEEKS TO EXTRACT THE MOST AMOUNT OF MATERIALS IN THE SHORTEST AMOUNT OF TIME, TO CONVERT THEM INTO COMMODITIES (RAW MATERIALS) FOR THE INDUSTRY WHICH WILL TRANSFORM THEM INTO PRODUCTS  AND SERVICES FOR THE MARKET, WHERE SOCIAL SECTORS WILL CONSUME THEM AND THEN RETURN THEM TO NATURE AS CONTAMINATING WASTE. » Pastoral Letter of the Latin American Episcopal Council (CELAM) 2018</vt:lpstr>
      <vt:lpstr>PowerPoint Presentation</vt:lpstr>
      <vt:lpstr>PowerPoint Presentation</vt:lpstr>
      <vt:lpstr>PowerPoint Presentation</vt:lpstr>
      <vt:lpstr>  PREDATORY EXTRACTIVISM:  It is at the service of the global market, for the overconsumption of the few, without any limits nor effective controls.    Tax on communities and impoverishing them.  Exploiter of the land and the workers. Looter of territories, with zones and people that can be sacrificed.  Destroyer of cultures and local production.  Eliminates food sovereignty.  Criminalizes, persecutes and kills the defenders of the earth  and steps on the rights of the communities. Cause of climate change, ecocidal, unsustainable</vt:lpstr>
      <vt:lpstr>PowerPoint Presentation</vt:lpstr>
      <vt:lpstr> A SENSIBLE, TRANSITIONAL EXTRACTIVISM IS URGENT  IN WHICH SOCIAL AND ENVIRONMENTAL NORMS ARE FULFILLED THROUGH ALL THE PRODUCTIOM PROCESS, WITH EFFECTIVE AND RIGOROUS CONTROLS.           GLOBAL EXPORTING ORIENTATION IS REDUCED BECAUSE  IT MEETS LOCAL OR REGIONAL NEEDS AND NOT FOR THE PROFIT  AND CONSUMERISM OF A FEW PEOPLE.</vt:lpstr>
      <vt:lpstr> INDISPENSABLE OR MINIMAL EXTRATIVISM IS VERY LIMITED AND RELATED TO NATIONAL OR REGIONAL ECONOMIC CHAINS. GLOBAL EXPORT ORIENTATION IS REDUCED.   PRODUCTION PROCESS WITH LOWER USE OF ENERGY AND MATTER. THIS EXTRACTIVISM WILL PROMOTE LIMITED CONSUMPTION THROUGH THE USE OF RECYCLING AND PROLONGED USE OF THE OBJECTS.  IT WILL NOT SEEK ECONOMIC GROWTH BUT QUALITY OF LIFE, RESPECT FOR CULTURES AND ENVIROMENTAL CONSERVATION.</vt:lpstr>
      <vt:lpstr>SLAVERY, FEUDALISM, COLONIALISM,  FASCISM, APARTHEID, DICTATORSHIPS WERE LEGAL. EXTRACTIVISM IS LEGAL.  LEGALITY IS A MATTER OF POWER AND NOT OF JUSTICE.</vt:lpstr>
      <vt:lpstr>PowerPoint Presentation</vt:lpstr>
      <vt:lpstr>IF THERE IS NO ECONOMIC DEMOCRACY, THERE IS NO DEMOCRACY.  IT IS POSSIBLE TO HAVE A SOCIAL AND SOLIDARITY ECONOMY THAT RESPECTS THE RIGHTS OF MOTHER EARTH AND IS AT THE SERVICE OF THE COMMON GOOD AND GOOD LIVING.</vt:lpstr>
      <vt:lpstr>GOD, WE PRAY,  HELP US TAKE CARE OF THE WORLD AND THE QUALITY OF LIFE OF THE POOREST, THROUGH A CHANGE OF MENTALITY, CONSCIOUSNESS, HABITS AND HEART   ( (Laudato 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HACIA EL POSTEXTRACTIVISMO</dc:title>
  <dc:creator>Vicky JF</dc:creator>
  <cp:lastModifiedBy>Marianne Comfort</cp:lastModifiedBy>
  <cp:revision>82</cp:revision>
  <cp:lastPrinted>2019-05-03T22:11:11Z</cp:lastPrinted>
  <dcterms:modified xsi:type="dcterms:W3CDTF">2024-09-13T20:27:50Z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0x0101003DA4E26915D07C459C90615D08EFB6D1</vt:lpwstr>
  </property>
</Properties>
</file>