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8" r:id="rId4"/>
  </p:sldMasterIdLst>
  <p:notesMasterIdLst>
    <p:notesMasterId r:id="rId20"/>
  </p:notesMasterIdLst>
  <p:sldIdLst>
    <p:sldId id="256" r:id="rId5"/>
    <p:sldId id="258" r:id="rId6"/>
    <p:sldId id="260" r:id="rId7"/>
    <p:sldId id="261" r:id="rId8"/>
    <p:sldId id="257" r:id="rId9"/>
    <p:sldId id="259" r:id="rId10"/>
    <p:sldId id="264" r:id="rId11"/>
    <p:sldId id="263" r:id="rId12"/>
    <p:sldId id="262" r:id="rId13"/>
    <p:sldId id="267" r:id="rId14"/>
    <p:sldId id="268" r:id="rId15"/>
    <p:sldId id="270" r:id="rId16"/>
    <p:sldId id="275" r:id="rId17"/>
    <p:sldId id="272" r:id="rId18"/>
    <p:sldId id="273" r:id="rId19"/>
  </p:sldIdLst>
  <p:sldSz cx="12192000" cy="6858000"/>
  <p:notesSz cx="6858000" cy="9144000"/>
  <p:embeddedFontLst>
    <p:embeddedFont>
      <p:font typeface="Berlin Sans FB Demi" panose="020E0802020502020306" pitchFamily="34" charset="0"/>
      <p:bold r:id="rId21"/>
    </p:embeddedFont>
    <p:embeddedFont>
      <p:font typeface="Britannic Bold" panose="020B090306070302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aramond" panose="02020404030301010803" pitchFamily="18" charset="0"/>
      <p:regular r:id="rId27"/>
      <p:bold r:id="rId28"/>
      <p: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Wingdings 2" panose="05020102010507070707" pitchFamily="18" charset="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40" autoAdjust="0"/>
  </p:normalViewPr>
  <p:slideViewPr>
    <p:cSldViewPr snapToGrid="0">
      <p:cViewPr varScale="1">
        <p:scale>
          <a:sx n="58" d="100"/>
          <a:sy n="58" d="100"/>
        </p:scale>
        <p:origin x="9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microsoft.com/office/2016/11/relationships/changesInfo" Target="changesInfos/changesInfo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Comfort" userId="463e712d-2a91-4160-adc1-17cdbaa92752" providerId="ADAL" clId="{BDE51033-0B81-478F-BA91-A5A7318C3C3A}"/>
    <pc:docChg chg="modSld">
      <pc:chgData name="Marianne Comfort" userId="463e712d-2a91-4160-adc1-17cdbaa92752" providerId="ADAL" clId="{BDE51033-0B81-478F-BA91-A5A7318C3C3A}" dt="2024-09-13T20:29:08.987" v="100" actId="14100"/>
      <pc:docMkLst>
        <pc:docMk/>
      </pc:docMkLst>
      <pc:sldChg chg="addSp modSp">
        <pc:chgData name="Marianne Comfort" userId="463e712d-2a91-4160-adc1-17cdbaa92752" providerId="ADAL" clId="{BDE51033-0B81-478F-BA91-A5A7318C3C3A}" dt="2024-09-13T20:29:08.987" v="100" actId="14100"/>
        <pc:sldMkLst>
          <pc:docMk/>
          <pc:sldMk cId="0" sldId="256"/>
        </pc:sldMkLst>
        <pc:spChg chg="add mod">
          <ac:chgData name="Marianne Comfort" userId="463e712d-2a91-4160-adc1-17cdbaa92752" providerId="ADAL" clId="{BDE51033-0B81-478F-BA91-A5A7318C3C3A}" dt="2024-09-13T20:29:08.987" v="100" actId="14100"/>
          <ac:spMkLst>
            <pc:docMk/>
            <pc:sldMk cId="0" sldId="256"/>
            <ac:spMk id="2" creationId="{73963ED1-7182-4906-942C-F61AC03B7DF0}"/>
          </ac:spMkLst>
        </pc:spChg>
        <pc:spChg chg="mod">
          <ac:chgData name="Marianne Comfort" userId="463e712d-2a91-4160-adc1-17cdbaa92752" providerId="ADAL" clId="{BDE51033-0B81-478F-BA91-A5A7318C3C3A}" dt="2024-09-13T20:19:40.600" v="1" actId="14100"/>
          <ac:spMkLst>
            <pc:docMk/>
            <pc:sldMk cId="0" sldId="256"/>
            <ac:spMk id="152" creationId="{00000000-0000-0000-0000-000000000000}"/>
          </ac:spMkLst>
        </pc:spChg>
        <pc:spChg chg="mod">
          <ac:chgData name="Marianne Comfort" userId="463e712d-2a91-4160-adc1-17cdbaa92752" providerId="ADAL" clId="{BDE51033-0B81-478F-BA91-A5A7318C3C3A}" dt="2024-09-13T20:19:49.620" v="5" actId="20577"/>
          <ac:spMkLst>
            <pc:docMk/>
            <pc:sldMk cId="0" sldId="256"/>
            <ac:spMk id="153" creationId="{00000000-0000-0000-0000-000000000000}"/>
          </ac:spMkLst>
        </pc:spChg>
        <pc:picChg chg="mod">
          <ac:chgData name="Marianne Comfort" userId="463e712d-2a91-4160-adc1-17cdbaa92752" providerId="ADAL" clId="{BDE51033-0B81-478F-BA91-A5A7318C3C3A}" dt="2024-09-13T20:19:53.771" v="6" actId="1076"/>
          <ac:picMkLst>
            <pc:docMk/>
            <pc:sldMk cId="0" sldId="256"/>
            <ac:picMk id="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835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310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982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855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4263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6adf3d2f0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g46adf3d2f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264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04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6adf3d2f0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46adf3d2f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32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90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0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58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39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68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42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9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02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ctrTitle"/>
          </p:nvPr>
        </p:nvSpPr>
        <p:spPr>
          <a:xfrm>
            <a:off x="1384081" y="484893"/>
            <a:ext cx="10363200" cy="101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60"/>
              <a:buFont typeface="Garamond"/>
              <a:buNone/>
            </a:pPr>
            <a:r>
              <a:rPr lang="es-AR" sz="3600" dirty="0"/>
              <a:t>HACIA EL POSTEXTRACTIVISMO</a:t>
            </a:r>
            <a:endParaRPr sz="3600" dirty="0"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539206" y="1267823"/>
            <a:ext cx="11231880" cy="533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algn="ctr">
              <a:buSzPts val="2415"/>
            </a:pPr>
            <a:endParaRPr lang="es-AR" sz="2800" b="1" dirty="0">
              <a:solidFill>
                <a:schemeClr val="tx1"/>
              </a:solidFill>
            </a:endParaRPr>
          </a:p>
          <a:p>
            <a:pPr marL="0" lvl="0" algn="ctr">
              <a:buSzPts val="2415"/>
            </a:pPr>
            <a:r>
              <a:rPr lang="es-AR" sz="2800" b="1" dirty="0">
                <a:solidFill>
                  <a:schemeClr val="tx1"/>
                </a:solidFill>
              </a:rPr>
              <a:t>      </a:t>
            </a:r>
            <a:r>
              <a:rPr lang="es-AR" sz="3200" b="1" dirty="0">
                <a:solidFill>
                  <a:schemeClr val="tx1"/>
                </a:solidFill>
              </a:rPr>
              <a:t>ALTERNATIVAS AL DESARROLLO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15"/>
              <a:buNone/>
            </a:pPr>
            <a:endParaRPr lang="es-AR" sz="2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15"/>
              <a:buNone/>
            </a:pPr>
            <a:r>
              <a:rPr lang="es-AR" sz="2800" b="1" dirty="0"/>
              <a:t>                                                 									</a:t>
            </a:r>
            <a:endParaRPr sz="2800" b="1" dirty="0"/>
          </a:p>
        </p:txBody>
      </p:sp>
      <p:pic>
        <p:nvPicPr>
          <p:cNvPr id="5" name="4 Imagen" descr="20170110_120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003" y="2281225"/>
            <a:ext cx="6894285" cy="298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63ED1-7182-4906-942C-F61AC03B7DF0}"/>
              </a:ext>
            </a:extLst>
          </p:cNvPr>
          <p:cNvSpPr txBox="1"/>
          <p:nvPr/>
        </p:nvSpPr>
        <p:spPr>
          <a:xfrm>
            <a:off x="1101687" y="5772839"/>
            <a:ext cx="7194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Preparado</a:t>
            </a:r>
            <a:r>
              <a:rPr lang="en-US" dirty="0"/>
              <a:t> por Hermana Anamaria Siufi, RSM, de Argentina, </a:t>
            </a:r>
            <a:r>
              <a:rPr lang="en-US" dirty="0" err="1"/>
              <a:t>septiembre</a:t>
            </a:r>
            <a:r>
              <a:rPr lang="en-US" dirty="0"/>
              <a:t>,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537029" y="1219200"/>
            <a:ext cx="11136811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262626"/>
              </a:buClr>
              <a:buSzPts val="3959"/>
            </a:pPr>
            <a:r>
              <a:rPr lang="es-MX" sz="2800" b="1" dirty="0">
                <a:solidFill>
                  <a:schemeClr val="tx1"/>
                </a:solidFill>
              </a:rPr>
              <a:t> ES URGENTE PASAR A UN EXTRACTIVISMO SENSATO DE TRANSICION,</a:t>
            </a:r>
            <a:r>
              <a:rPr lang="es-MX" sz="2800" dirty="0">
                <a:solidFill>
                  <a:schemeClr val="tx1"/>
                </a:solidFill>
              </a:rPr>
              <a:t> </a:t>
            </a:r>
            <a:r>
              <a:rPr lang="es-MX" sz="2800" b="1" dirty="0">
                <a:solidFill>
                  <a:schemeClr val="tx1"/>
                </a:solidFill>
              </a:rPr>
              <a:t> DONDE SE CUMPLAN LAS NORMAS  SOCIALES Y AMBIENTALES  EN TODO EL PROCESO PRODUCTIVO, CON CONTROLES  EFECTIVOS  Y RIGUROSOS.	</a:t>
            </a:r>
            <a:br>
              <a:rPr lang="es-MX" sz="2800" b="1" dirty="0">
                <a:solidFill>
                  <a:schemeClr val="tx1"/>
                </a:solidFill>
              </a:rPr>
            </a:br>
            <a:r>
              <a:rPr lang="es-MX" sz="2800" b="1" dirty="0">
                <a:solidFill>
                  <a:schemeClr val="tx1"/>
                </a:solidFill>
              </a:rPr>
              <a:t>SE CUIDARAN LOS ECOSISTEMAS Y CULTURAS.	</a:t>
            </a:r>
            <a:br>
              <a:rPr lang="es-MX" sz="2800" b="1" dirty="0">
                <a:solidFill>
                  <a:schemeClr val="tx1"/>
                </a:solidFill>
              </a:rPr>
            </a:br>
            <a:r>
              <a:rPr lang="es-MX" sz="2800" b="1" dirty="0">
                <a:solidFill>
                  <a:schemeClr val="tx1"/>
                </a:solidFill>
              </a:rPr>
              <a:t>SE REDUCIRA LA  EXPORTACION GLOBAL PORQUE SE RESPONDERA  A NECESIDADES LOCALES O REGIONALES   Y NO AL LUCRO  Y CONSUMISMO  DE LOS PODEROSOS.</a:t>
            </a:r>
            <a:endParaRPr sz="2800" b="1"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2800" b="1" dirty="0"/>
              <a:t>			</a:t>
            </a:r>
            <a:endParaRPr sz="2800" b="1" dirty="0"/>
          </a:p>
        </p:txBody>
      </p:sp>
      <p:pic>
        <p:nvPicPr>
          <p:cNvPr id="5" name="4 Imagen" descr="20170115_1158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31" y="4760686"/>
            <a:ext cx="2554512" cy="16981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>
            <a:spLocks noGrp="1"/>
          </p:cNvSpPr>
          <p:nvPr>
            <p:ph type="title"/>
          </p:nvPr>
        </p:nvSpPr>
        <p:spPr>
          <a:xfrm>
            <a:off x="725714" y="487682"/>
            <a:ext cx="11115765" cy="465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10"/>
              <a:buFont typeface="Garamond"/>
              <a:buNone/>
            </a:pPr>
            <a:br>
              <a:rPr lang="es-AR" sz="3000" b="1" dirty="0">
                <a:solidFill>
                  <a:schemeClr val="tx1"/>
                </a:solidFill>
              </a:rPr>
            </a:br>
            <a:r>
              <a:rPr lang="es-AR" sz="3000" b="1" dirty="0">
                <a:solidFill>
                  <a:schemeClr val="tx1"/>
                </a:solidFill>
              </a:rPr>
              <a:t>LA META ES EL EXTRACTIVISMO INDISPENSABLE O MINIMO:</a:t>
            </a:r>
            <a:endParaRPr sz="30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410"/>
              <a:buFont typeface="Garamond"/>
              <a:buNone/>
            </a:pPr>
            <a:r>
              <a:rPr lang="es-AR" sz="2400" b="1" dirty="0">
                <a:solidFill>
                  <a:schemeClr val="tx1"/>
                </a:solidFill>
              </a:rPr>
              <a:t>MUY LIMITADO Y RELACIONADO A CADENAS ECONÓMICAS NACIONALES O REGIONALES. SE REDUCIRA LA ORIENTACIÓN EXPORTADORA GLOBAL. SERA UNA ECONOMIA CIRCULAR</a:t>
            </a:r>
            <a:br>
              <a:rPr lang="es-AR" sz="2400" b="1" dirty="0">
                <a:solidFill>
                  <a:schemeClr val="tx1"/>
                </a:solidFill>
              </a:rPr>
            </a:br>
            <a:r>
              <a:rPr lang="es-AR" sz="2400" b="1" dirty="0">
                <a:solidFill>
                  <a:schemeClr val="tx1"/>
                </a:solidFill>
              </a:rPr>
              <a:t>CENTRADA EN LA VIDA.</a:t>
            </a:r>
            <a:endParaRPr sz="24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10"/>
              <a:buFont typeface="Garamond"/>
              <a:buNone/>
            </a:pPr>
            <a:r>
              <a:rPr lang="es-AR" sz="2400" b="1" dirty="0">
                <a:solidFill>
                  <a:schemeClr val="tx1"/>
                </a:solidFill>
              </a:rPr>
              <a:t>    LA PRODUCCION Y EL CONSUMO SERAN LIMITADOS CON MENOR USO DE ENERGÌA Y MATERIA PRIMA, POR  REALIZAR RECICLAJE  Y EL USO PROLONGADO DE LOS OBJETOS. </a:t>
            </a:r>
            <a:br>
              <a:rPr lang="es-AR" sz="2400" b="1" dirty="0">
                <a:solidFill>
                  <a:schemeClr val="tx1"/>
                </a:solidFill>
              </a:rPr>
            </a:br>
            <a:r>
              <a:rPr lang="es-AR" sz="2400" b="1" dirty="0">
                <a:solidFill>
                  <a:schemeClr val="tx1"/>
                </a:solidFill>
              </a:rPr>
              <a:t>BUSCARA CALIDAD DE VIDA PARA TODOS, RESPETO A LAS CULTURAS Y CONSERVACION AMBIENTAL</a:t>
            </a:r>
            <a:endParaRPr sz="24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10"/>
              <a:buFont typeface="Garamond"/>
              <a:buNone/>
            </a:pPr>
            <a:r>
              <a:rPr lang="es-AR" sz="2000" b="1" dirty="0">
                <a:solidFill>
                  <a:schemeClr val="tx1"/>
                </a:solidFill>
              </a:rPr>
              <a:t>                                   </a:t>
            </a:r>
            <a:br>
              <a:rPr lang="es-AR" sz="2000" b="1" dirty="0">
                <a:solidFill>
                  <a:schemeClr val="tx1"/>
                </a:solidFill>
              </a:rPr>
            </a:br>
            <a:r>
              <a:rPr lang="es-AR" sz="2000" b="1" dirty="0">
                <a:solidFill>
                  <a:schemeClr val="tx1"/>
                </a:solidFill>
              </a:rPr>
              <a:t>                                  </a:t>
            </a:r>
            <a:r>
              <a:rPr lang="es-AR" sz="2400" b="1" dirty="0">
                <a:solidFill>
                  <a:schemeClr val="tx1"/>
                </a:solidFill>
              </a:rPr>
              <a:t>       			    	 </a:t>
            </a:r>
            <a:endParaRPr sz="2400" b="1" dirty="0">
              <a:solidFill>
                <a:schemeClr val="tx1"/>
              </a:solidFill>
            </a:endParaRPr>
          </a:p>
        </p:txBody>
      </p:sp>
      <p:pic>
        <p:nvPicPr>
          <p:cNvPr id="3" name="Google Shape;242;p32"/>
          <p:cNvPicPr preferRelativeResize="0"/>
          <p:nvPr/>
        </p:nvPicPr>
        <p:blipFill rotWithShape="1">
          <a:blip r:embed="rId3">
            <a:alphaModFix/>
          </a:blip>
          <a:srcRect r="3437" b="12056"/>
          <a:stretch/>
        </p:blipFill>
        <p:spPr>
          <a:xfrm>
            <a:off x="4673599" y="4905827"/>
            <a:ext cx="2873829" cy="1596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616151" y="406401"/>
            <a:ext cx="10970100" cy="354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b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</a:br>
            <a:b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</a:br>
            <a:b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</a:br>
            <a: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  <a:t>EL ESCLAVISMO,  EL FEUDALISMO,  EL COLONIALISMO, </a:t>
            </a:r>
            <a:endParaRPr sz="3000" b="1" dirty="0">
              <a:solidFill>
                <a:schemeClr val="tx1"/>
              </a:solidFill>
              <a:latin typeface="Britannic Bold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  <a:t>EL FASCISMO,  EL APARTHEID,  LAS  DICTADURAS </a:t>
            </a:r>
            <a:b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</a:br>
            <a: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  <a:t>FUERON  LEGALES… </a:t>
            </a:r>
            <a:b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</a:br>
            <a:endParaRPr sz="3000" b="1" dirty="0">
              <a:solidFill>
                <a:schemeClr val="tx1"/>
              </a:solidFill>
              <a:latin typeface="Britannic Bold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  <a:t>HOY  EL EXTRACTIVISMO  ES LEGAL.	</a:t>
            </a:r>
            <a:endParaRPr sz="3000" b="1" dirty="0">
              <a:solidFill>
                <a:schemeClr val="tx1"/>
              </a:solidFill>
              <a:latin typeface="Britannic Bold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  <a:t>LA LEGALIDAD  ES UNA CUESTIÓN DE PODER,  </a:t>
            </a:r>
            <a:endParaRPr sz="3000" b="1" dirty="0">
              <a:solidFill>
                <a:schemeClr val="tx1"/>
              </a:solidFill>
              <a:latin typeface="Britannic Bold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3000" b="1" dirty="0">
                <a:solidFill>
                  <a:schemeClr val="tx1"/>
                </a:solidFill>
                <a:latin typeface="Britannic Bold" pitchFamily="34" charset="0"/>
              </a:rPr>
              <a:t>NO DE JUSTICIA</a:t>
            </a:r>
            <a:endParaRPr sz="3000" b="1" i="1" dirty="0">
              <a:solidFill>
                <a:schemeClr val="tx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l="2965" t="1058" r="33124"/>
          <a:stretch/>
        </p:blipFill>
        <p:spPr>
          <a:xfrm rot="5400000">
            <a:off x="7041942" y="2226903"/>
            <a:ext cx="2902754" cy="469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5" name="Google Shape;255;p34"/>
          <p:cNvSpPr txBox="1"/>
          <p:nvPr/>
        </p:nvSpPr>
        <p:spPr>
          <a:xfrm>
            <a:off x="873467" y="304800"/>
            <a:ext cx="10578663" cy="285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NECESITAMOS UNA  REVOLUCIÓN CULTURAL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PARA  CAMBIAR  EL MODELO DE  DESARROLLO GLOBAL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Y REDEFINIR EL PROGRESO  CUESTIONANDO LA LÓGICA DEL CRECIMIENTO Y  EL PATRÓN DE PRODUCCIÓN Y CONSUMO ACTUAL.  </a:t>
            </a:r>
            <a:r>
              <a:rPr lang="es-AR" sz="20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(L SI)</a:t>
            </a:r>
            <a:endParaRPr sz="2000" b="1" dirty="0"/>
          </a:p>
        </p:txBody>
      </p:sp>
      <p:pic>
        <p:nvPicPr>
          <p:cNvPr id="5" name="Google Shape;243;p32"/>
          <p:cNvPicPr preferRelativeResize="0"/>
          <p:nvPr/>
        </p:nvPicPr>
        <p:blipFill rotWithShape="1">
          <a:blip r:embed="rId4">
            <a:alphaModFix/>
          </a:blip>
          <a:srcRect b="10538"/>
          <a:stretch/>
        </p:blipFill>
        <p:spPr>
          <a:xfrm>
            <a:off x="1074057" y="3164114"/>
            <a:ext cx="4818743" cy="291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1367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>
            <a:spLocks noGrp="1"/>
          </p:cNvSpPr>
          <p:nvPr>
            <p:ph type="title"/>
          </p:nvPr>
        </p:nvSpPr>
        <p:spPr>
          <a:xfrm>
            <a:off x="580571" y="217714"/>
            <a:ext cx="10697029" cy="429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Garamond"/>
              <a:buNone/>
            </a:pPr>
            <a:r>
              <a:rPr lang="es-AR" sz="3000" b="1" dirty="0">
                <a:solidFill>
                  <a:schemeClr val="tx1"/>
                </a:solidFill>
              </a:rPr>
              <a:t> </a:t>
            </a:r>
            <a:br>
              <a:rPr lang="es-AR" sz="3000" b="1" dirty="0">
                <a:solidFill>
                  <a:schemeClr val="tx1"/>
                </a:solidFill>
              </a:rPr>
            </a:br>
            <a:br>
              <a:rPr lang="es-AR" sz="3000" b="1" dirty="0">
                <a:solidFill>
                  <a:schemeClr val="tx1"/>
                </a:solidFill>
              </a:rPr>
            </a:br>
            <a:r>
              <a:rPr lang="es-AR" sz="3000" b="1" dirty="0">
                <a:solidFill>
                  <a:schemeClr val="tx1"/>
                </a:solidFill>
              </a:rPr>
              <a:t>        </a:t>
            </a:r>
            <a:r>
              <a:rPr lang="es-AR" sz="3200" b="1" dirty="0">
                <a:solidFill>
                  <a:schemeClr val="tx1"/>
                </a:solidFill>
              </a:rPr>
              <a:t>SI NO HAY DEMOCRACIA ECONÓMICA </a:t>
            </a:r>
            <a:br>
              <a:rPr lang="es-AR" sz="3200" b="1" dirty="0">
                <a:solidFill>
                  <a:schemeClr val="tx1"/>
                </a:solidFill>
              </a:rPr>
            </a:br>
            <a:r>
              <a:rPr lang="es-AR" sz="3200" b="1" dirty="0">
                <a:solidFill>
                  <a:schemeClr val="tx1"/>
                </a:solidFill>
              </a:rPr>
              <a:t>	          NO HAY DEMOCRACIA</a:t>
            </a:r>
            <a:endParaRPr sz="32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Garamond"/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Garamond"/>
              <a:buNone/>
            </a:pPr>
            <a:r>
              <a:rPr lang="es-AR" sz="2800" b="1" dirty="0">
                <a:solidFill>
                  <a:schemeClr val="tx1"/>
                </a:solidFill>
              </a:rPr>
              <a:t>CREEMOS QUE ES POSIBLE UNA ECONOMÍA SOCIAL Y SOLIDARIA  QUE RESPETE LOS DERECHOS DE LA MADRETIERRA  Y ESTÉ AL SERVICIO DEL BIEN COMÚN Y EL BUEN VIVIR.</a:t>
            </a:r>
            <a:endParaRPr sz="2800" b="1" dirty="0">
              <a:solidFill>
                <a:schemeClr val="tx1"/>
              </a:solidFill>
            </a:endParaRPr>
          </a:p>
        </p:txBody>
      </p:sp>
      <p:pic>
        <p:nvPicPr>
          <p:cNvPr id="7" name="6 Imagen" descr="MAN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229" y="4717143"/>
            <a:ext cx="2743200" cy="185941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6"/>
          <p:cNvPicPr preferRelativeResize="0"/>
          <p:nvPr/>
        </p:nvPicPr>
        <p:blipFill rotWithShape="1">
          <a:blip r:embed="rId3">
            <a:alphaModFix/>
          </a:blip>
          <a:srcRect l="1590" t="35030" r="2568" b="18973"/>
          <a:stretch/>
        </p:blipFill>
        <p:spPr>
          <a:xfrm>
            <a:off x="464455" y="174171"/>
            <a:ext cx="11335659" cy="642982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 txBox="1">
            <a:spLocks noGrp="1"/>
          </p:cNvSpPr>
          <p:nvPr>
            <p:ph type="title"/>
          </p:nvPr>
        </p:nvSpPr>
        <p:spPr>
          <a:xfrm>
            <a:off x="1117600" y="754742"/>
            <a:ext cx="10174514" cy="61032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</a:pPr>
            <a:r>
              <a:rPr lang="es-AR" sz="2800" b="1" dirty="0">
                <a:solidFill>
                  <a:srgbClr val="FFFF00"/>
                </a:solidFill>
              </a:rPr>
              <a:t>SEÑOR: QUE CUIDEMOS EL MUNDO Y LA CALIDAD DE VIDA DE LOS MÁS EMPOBRECIDOS, DESDE UN CAMBIO DE MENTALIDAD, CONCIENCIA, HÁBITOS  Y CORAZÓN. </a:t>
            </a:r>
            <a:r>
              <a:rPr lang="es-AR" sz="2800" b="1" dirty="0" err="1">
                <a:solidFill>
                  <a:srgbClr val="FFFF00"/>
                </a:solidFill>
              </a:rPr>
              <a:t>Amèn</a:t>
            </a:r>
            <a:br>
              <a:rPr lang="es-AR" sz="2800" b="1" dirty="0">
                <a:solidFill>
                  <a:srgbClr val="FFFF00"/>
                </a:solidFill>
              </a:rPr>
            </a:br>
            <a:r>
              <a:rPr lang="es-AR" sz="2800" b="1" dirty="0">
                <a:solidFill>
                  <a:srgbClr val="FFFF00"/>
                </a:solidFill>
              </a:rPr>
              <a:t>   </a:t>
            </a:r>
            <a:br>
              <a:rPr lang="es-AR" sz="20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br>
              <a:rPr lang="es-AR" sz="2400" b="1" dirty="0">
                <a:solidFill>
                  <a:srgbClr val="FFFF00"/>
                </a:solidFill>
              </a:rPr>
            </a:br>
            <a:r>
              <a:rPr lang="es-AR" sz="1600" dirty="0">
                <a:solidFill>
                  <a:schemeClr val="bg1"/>
                </a:solidFill>
              </a:rPr>
              <a:t>                                                                                                                   Ana </a:t>
            </a:r>
            <a:r>
              <a:rPr lang="es-AR" sz="1600" dirty="0" err="1">
                <a:solidFill>
                  <a:schemeClr val="bg1"/>
                </a:solidFill>
              </a:rPr>
              <a:t>Siufi</a:t>
            </a:r>
            <a:r>
              <a:rPr lang="es-AR" sz="1600" dirty="0">
                <a:solidFill>
                  <a:schemeClr val="bg1"/>
                </a:solidFill>
              </a:rPr>
              <a:t> </a:t>
            </a:r>
            <a:r>
              <a:rPr lang="es-AR" sz="1600" dirty="0" err="1">
                <a:solidFill>
                  <a:schemeClr val="bg1"/>
                </a:solidFill>
              </a:rPr>
              <a:t>rsm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 rot="21249275">
            <a:off x="713942" y="652335"/>
            <a:ext cx="9553385" cy="39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60"/>
              <a:buFont typeface="Garamond"/>
              <a:buNone/>
            </a:pP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br>
              <a:rPr lang="es-AR" sz="2160" dirty="0"/>
            </a:br>
            <a:r>
              <a:rPr lang="es-AR" sz="2160" dirty="0"/>
              <a:t>										</a:t>
            </a:r>
            <a:endParaRPr sz="2160" dirty="0"/>
          </a:p>
        </p:txBody>
      </p:sp>
      <p:pic>
        <p:nvPicPr>
          <p:cNvPr id="166" name="Google Shape;166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tretch/>
        </p:blipFill>
        <p:spPr>
          <a:xfrm>
            <a:off x="7385050" y="2065337"/>
            <a:ext cx="39624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>
            <a:spLocks noGrp="1"/>
          </p:cNvSpPr>
          <p:nvPr>
            <p:ph sz="half" idx="1"/>
          </p:nvPr>
        </p:nvSpPr>
        <p:spPr>
          <a:xfrm>
            <a:off x="1268100" y="792800"/>
            <a:ext cx="9655800" cy="15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140"/>
              <a:buNone/>
            </a:pPr>
            <a:r>
              <a:rPr lang="es-AR" sz="3200" b="1" dirty="0"/>
              <a:t>GRUPOS CONCENTRADOS</a:t>
            </a:r>
            <a:r>
              <a:rPr lang="es-AR" sz="3200" dirty="0"/>
              <a:t> </a:t>
            </a:r>
            <a:r>
              <a:rPr lang="es-AR" sz="3200" b="1" dirty="0"/>
              <a:t> DE PODER</a:t>
            </a:r>
            <a:endParaRPr sz="3200" b="1" dirty="0"/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3200" b="1" dirty="0"/>
              <a:t>	MANEJAN CADA VEZ MÁS EL MUNDO</a:t>
            </a:r>
            <a:endParaRPr sz="3200" b="1" dirty="0"/>
          </a:p>
        </p:txBody>
      </p:sp>
      <p:sp>
        <p:nvSpPr>
          <p:cNvPr id="167" name="Google Shape;167;p21"/>
          <p:cNvSpPr txBox="1">
            <a:spLocks noGrp="1"/>
          </p:cNvSpPr>
          <p:nvPr>
            <p:ph type="body" idx="4294967295"/>
          </p:nvPr>
        </p:nvSpPr>
        <p:spPr>
          <a:xfrm>
            <a:off x="217713" y="2133600"/>
            <a:ext cx="6966858" cy="417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FONDOS DE INVERSION, BANCOS </a:t>
            </a:r>
          </a:p>
          <a:p>
            <a:pPr marL="457200" lvl="0" indent="-368300">
              <a:spcBef>
                <a:spcPts val="0"/>
              </a:spcBef>
              <a:buSzPts val="2200"/>
              <a:buChar char="●"/>
            </a:pPr>
            <a:endParaRPr lang="es-AR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CORPORACIONES ARMAMENTISTAS    </a:t>
            </a:r>
          </a:p>
          <a:p>
            <a:pPr marL="740664" lvl="1" indent="-368300">
              <a:spcBef>
                <a:spcPts val="0"/>
              </a:spcBef>
              <a:buSzPts val="2200"/>
              <a:buChar char="●"/>
            </a:pPr>
            <a:endParaRPr lang="es-AR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CORPORACIONES EXTRACTIVAS</a:t>
            </a:r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CRIMEN ORGANIZADO: </a:t>
            </a:r>
            <a:r>
              <a:rPr lang="es-A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TRAFICANDO DROGAS, ARMAS, PERSONAS, ORGANOS..</a:t>
            </a:r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  <a:p>
            <a:pPr marL="457200" lvl="0" indent="-368300">
              <a:spcBef>
                <a:spcPts val="0"/>
              </a:spcBef>
              <a:buSzPts val="2200"/>
              <a:buNone/>
            </a:pPr>
            <a:r>
              <a:rPr lang="es-AR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endParaRPr sz="20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617659" y="558141"/>
            <a:ext cx="11010900" cy="2083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s-AR" sz="3000" b="1" i="1" dirty="0">
                <a:solidFill>
                  <a:schemeClr val="tx1"/>
                </a:solidFill>
              </a:rPr>
              <a:t>“EL EXTRACTIVISMO ES PARTE CENTRAL </a:t>
            </a:r>
            <a:endParaRPr sz="3000" b="1" i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s-AR" sz="3000" b="1" i="1" dirty="0">
                <a:solidFill>
                  <a:schemeClr val="tx1"/>
                </a:solidFill>
              </a:rPr>
              <a:t>DE UN SISTEMA ECONÓMICO QUE CONVIERTE EN CAPITAL/MERCANCIA LOS BIENES NATURALES”</a:t>
            </a:r>
            <a:br>
              <a:rPr lang="es-AR" sz="3000" b="1" i="1" dirty="0">
                <a:solidFill>
                  <a:schemeClr val="tx1"/>
                </a:solidFill>
              </a:rPr>
            </a:br>
            <a:r>
              <a:rPr lang="es-AR" sz="3000" b="1" i="1" dirty="0">
                <a:solidFill>
                  <a:schemeClr val="tx1"/>
                </a:solidFill>
              </a:rPr>
              <a:t>                                          </a:t>
            </a:r>
            <a:r>
              <a:rPr lang="es-AR" sz="2400" b="1" dirty="0">
                <a:solidFill>
                  <a:schemeClr val="tx1"/>
                </a:solidFill>
              </a:rPr>
              <a:t>Carta Pastoral del </a:t>
            </a:r>
            <a:r>
              <a:rPr lang="es-AR" sz="2400" b="1" dirty="0" err="1">
                <a:solidFill>
                  <a:schemeClr val="tx1"/>
                </a:solidFill>
              </a:rPr>
              <a:t>Celam</a:t>
            </a:r>
            <a:endParaRPr sz="3000" b="1" i="1" dirty="0">
              <a:solidFill>
                <a:schemeClr val="tx1"/>
              </a:solidFill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idx="1"/>
          </p:nvPr>
        </p:nvSpPr>
        <p:spPr>
          <a:xfrm rot="10800000" flipH="1">
            <a:off x="552451" y="6858000"/>
            <a:ext cx="111633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37"/>
              <a:buNone/>
            </a:pPr>
            <a:r>
              <a:rPr lang="es-AR" sz="2380"/>
              <a:t> </a:t>
            </a:r>
            <a:endParaRPr sz="2040"/>
          </a:p>
        </p:txBody>
      </p:sp>
      <p:sp>
        <p:nvSpPr>
          <p:cNvPr id="185" name="Google Shape;185;p23"/>
          <p:cNvSpPr/>
          <p:nvPr/>
        </p:nvSpPr>
        <p:spPr>
          <a:xfrm>
            <a:off x="5848491" y="6178034"/>
            <a:ext cx="266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083" y="2611483"/>
            <a:ext cx="4256314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2353" y="1672050"/>
            <a:ext cx="3454401" cy="609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943428" y="762000"/>
            <a:ext cx="10638971" cy="5506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s-AR" sz="3000" b="1" i="1" dirty="0">
                <a:solidFill>
                  <a:schemeClr val="accent2">
                    <a:lumMod val="50000"/>
                  </a:schemeClr>
                </a:solidFill>
              </a:rPr>
              <a:t>COMO FUNCIONA EL EXTRACTIVISMO:</a:t>
            </a:r>
            <a:endParaRPr sz="3000" b="1" i="1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br>
              <a:rPr lang="es-AR" sz="30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AR" sz="3000" b="1" i="1" dirty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  <a:t>BUSCA EXTRAER LA MAYOR CANTIDAD DE MATERIALES  EN EL MENOR TIEMPO POSIBLE, </a:t>
            </a:r>
            <a:b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  <a:t>PARA CONVERTIRLOS  EN  MATERIAS PRIMAS </a:t>
            </a:r>
            <a:b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  <a:t>PARA LA INDUSTRIA  QUE LOS TRANSFORMARÁ</a:t>
            </a:r>
            <a:b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AR" sz="2800" b="1" i="1" dirty="0">
                <a:solidFill>
                  <a:schemeClr val="accent2">
                    <a:lumMod val="50000"/>
                  </a:schemeClr>
                </a:solidFill>
              </a:rPr>
              <a:t> EN PRODUCTOS Y  SERVICIOS  PARA COMERCIALIZAR, QUE SECTORES SOCIALES CONSUMIRÁN Y LUEGO VOLVERÁN A LA NATURALEZA  COMO DESECHOS CONTAMINANTES</a:t>
            </a:r>
            <a:r>
              <a:rPr lang="es-AR" sz="2800" i="1" dirty="0">
                <a:solidFill>
                  <a:schemeClr val="accent2">
                    <a:lumMod val="50000"/>
                  </a:schemeClr>
                </a:solidFill>
              </a:rPr>
              <a:t>”.</a:t>
            </a:r>
            <a:endParaRPr sz="2800" i="1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2000" b="1" dirty="0">
                <a:solidFill>
                  <a:schemeClr val="accent2">
                    <a:lumMod val="50000"/>
                  </a:schemeClr>
                </a:solidFill>
              </a:rPr>
              <a:t>Carta Pastoral del </a:t>
            </a:r>
            <a:r>
              <a:rPr lang="es-AR" sz="2000" b="1" dirty="0" err="1">
                <a:solidFill>
                  <a:schemeClr val="accent2">
                    <a:lumMod val="50000"/>
                  </a:schemeClr>
                </a:solidFill>
              </a:rPr>
              <a:t>Celam</a:t>
            </a:r>
            <a:r>
              <a:rPr lang="es-AR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sz="2000" b="1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idx="1"/>
          </p:nvPr>
        </p:nvSpPr>
        <p:spPr>
          <a:xfrm>
            <a:off x="1268100" y="762000"/>
            <a:ext cx="9655800" cy="232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ts val="4140"/>
              <a:buNone/>
            </a:pPr>
            <a:r>
              <a:rPr lang="es-AR" b="1" i="1" dirty="0">
                <a:solidFill>
                  <a:srgbClr val="C00000"/>
                </a:solidFill>
              </a:rPr>
              <a:t>EL GRAN TRIUNFO DEL NEOLIBERALISMO HA SIDO CONVENCERNOS DE QUE NO HAY ALTERNATIVAS A EL</a:t>
            </a:r>
            <a:r>
              <a:rPr lang="es-AR" sz="3200" i="1" dirty="0">
                <a:solidFill>
                  <a:srgbClr val="C00000"/>
                </a:solidFill>
              </a:rPr>
              <a:t>. </a:t>
            </a:r>
          </a:p>
          <a:p>
            <a:pPr marL="0" lvl="0" indent="0" algn="ctr">
              <a:spcBef>
                <a:spcPts val="0"/>
              </a:spcBef>
              <a:buSzPts val="4140"/>
              <a:buNone/>
            </a:pPr>
            <a:r>
              <a:rPr lang="es-AR" b="1" dirty="0">
                <a:solidFill>
                  <a:srgbClr val="C00000"/>
                </a:solidFill>
              </a:rPr>
              <a:t>                                </a:t>
            </a:r>
            <a:r>
              <a:rPr lang="es-AR" sz="2400" b="1" dirty="0" err="1">
                <a:solidFill>
                  <a:srgbClr val="C00000"/>
                </a:solidFill>
              </a:rPr>
              <a:t>Naomi</a:t>
            </a:r>
            <a:r>
              <a:rPr lang="es-AR" sz="2400" b="1" dirty="0">
                <a:solidFill>
                  <a:srgbClr val="C00000"/>
                </a:solidFill>
              </a:rPr>
              <a:t> Klein </a:t>
            </a:r>
            <a:endParaRPr sz="2400" b="1" dirty="0"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8" y="2751067"/>
            <a:ext cx="4717201" cy="31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idx="1"/>
          </p:nvPr>
        </p:nvSpPr>
        <p:spPr>
          <a:xfrm>
            <a:off x="2142895" y="3125644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s-AR"/>
              <a:t>.</a:t>
            </a:r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body" idx="4294967295"/>
          </p:nvPr>
        </p:nvSpPr>
        <p:spPr>
          <a:xfrm>
            <a:off x="0" y="685800"/>
            <a:ext cx="10834688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3000" b="1" dirty="0"/>
              <a:t>LAS BÚSQUEDAS DE ALTERNATIVAS ECONÓMICAS SON DESCALIFICADAS COMO INGENUAS, PELIGROSAS,  RETROGRADAS O  IMPOSIBLES</a:t>
            </a:r>
            <a:endParaRPr sz="3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140"/>
              <a:buNone/>
            </a:pPr>
            <a:endParaRPr sz="3000" b="1" dirty="0"/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l="569" t="2419" r="6094"/>
          <a:stretch/>
        </p:blipFill>
        <p:spPr>
          <a:xfrm>
            <a:off x="1043411" y="2899701"/>
            <a:ext cx="4765999" cy="303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4">
            <a:alphaModFix/>
          </a:blip>
          <a:srcRect l="19515" t="17425" r="40" b="8169"/>
          <a:stretch/>
        </p:blipFill>
        <p:spPr>
          <a:xfrm rot="10800000">
            <a:off x="6376701" y="2884488"/>
            <a:ext cx="4795224" cy="303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t="34592" b="33760"/>
          <a:stretch/>
        </p:blipFill>
        <p:spPr>
          <a:xfrm>
            <a:off x="1072581" y="465856"/>
            <a:ext cx="9995339" cy="2749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>
            <a:spLocks noGrp="1"/>
          </p:cNvSpPr>
          <p:nvPr>
            <p:ph idx="1"/>
          </p:nvPr>
        </p:nvSpPr>
        <p:spPr>
          <a:xfrm>
            <a:off x="609600" y="3236687"/>
            <a:ext cx="11033760" cy="293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4140"/>
              <a:buNone/>
            </a:pPr>
            <a:r>
              <a:rPr lang="es-AR" sz="2000" b="1" i="1" dirty="0"/>
              <a:t>SON  EXTRACTIVISMO DEPREDADOR Y</a:t>
            </a:r>
            <a:r>
              <a:rPr lang="es-AR" sz="2000" i="1" dirty="0"/>
              <a:t> </a:t>
            </a:r>
            <a:r>
              <a:rPr lang="es-AR" sz="2000" b="1" i="1" dirty="0"/>
              <a:t>DESATAN CONFLICTOS   EN TODO EL MUNDO: LOS PROYECTOS MEGAMINEROS,  COMBUSTIBLES FÓSILES,  HIDROELECTRICAS, PESQUERAS, FORESTALES, OBRAS VIALES O MEGAPROYECTOS TURÍSTICOS.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4140"/>
              <a:buNone/>
            </a:pPr>
            <a:r>
              <a:rPr lang="es-AR" sz="2000" b="1" i="1" dirty="0"/>
              <a:t>LA LLAMADA ECONOMÌA VERDE BUSCA ENGAÑARNOS CON FALSAS SOLUCIONES: cambia todo para que no cambie nada. Estemos alertas!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960120" y="341209"/>
            <a:ext cx="10927080" cy="615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2400" dirty="0">
                <a:solidFill>
                  <a:schemeClr val="tx1"/>
                </a:solidFill>
              </a:rPr>
              <a:t> </a:t>
            </a:r>
            <a:endParaRPr sz="24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2400" dirty="0">
                <a:solidFill>
                  <a:schemeClr val="tx1"/>
                </a:solidFill>
              </a:rPr>
              <a:t>               EXTRACTIVISMO ACTUAL </a:t>
            </a:r>
            <a:r>
              <a:rPr lang="es-AR" sz="2400" b="1" dirty="0">
                <a:solidFill>
                  <a:schemeClr val="tx1"/>
                </a:solidFill>
              </a:rPr>
              <a:t>DEPREDADOR</a:t>
            </a:r>
            <a:r>
              <a:rPr lang="es-AR" sz="2400" dirty="0">
                <a:solidFill>
                  <a:schemeClr val="tx1"/>
                </a:solidFill>
              </a:rPr>
              <a:t>: </a:t>
            </a:r>
            <a:endParaRPr sz="24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Garamond"/>
              <a:buNone/>
            </a:pPr>
            <a:r>
              <a:rPr lang="es-AR" sz="2400" dirty="0">
                <a:solidFill>
                  <a:schemeClr val="tx1"/>
                </a:solidFill>
              </a:rPr>
              <a:t> Está al servicio del Mercado global, para la </a:t>
            </a:r>
            <a:r>
              <a:rPr lang="es-AR" sz="2400" dirty="0" err="1">
                <a:solidFill>
                  <a:schemeClr val="tx1"/>
                </a:solidFill>
              </a:rPr>
              <a:t>sobreproducciòn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 y el consumo  de minorías privilegiadas,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 sin límites ni controles efectivos.            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 Se le impone a las comunidades  empobreciéndolas y   pisoteando sus derechos.	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 Explotador  de  la tierra y  los trabajadores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 Contaminador y saqueador de territorios, con zonas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 y gente sacrificables.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Destructor de ecosistemas, culturas y la producción local.	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Elimina la soberanía alimentaria.				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Criminaliza, persigue y mata a los defensores de la tierra </a:t>
            </a:r>
            <a:br>
              <a:rPr lang="es-AR" sz="2400" dirty="0">
                <a:solidFill>
                  <a:schemeClr val="tx1"/>
                </a:solidFill>
              </a:rPr>
            </a:br>
            <a:r>
              <a:rPr lang="es-AR" sz="2400" dirty="0">
                <a:solidFill>
                  <a:schemeClr val="tx1"/>
                </a:solidFill>
              </a:rPr>
              <a:t>Causante del cambio climático, </a:t>
            </a:r>
            <a:r>
              <a:rPr lang="es-AR" sz="2400" dirty="0" err="1">
                <a:solidFill>
                  <a:schemeClr val="tx1"/>
                </a:solidFill>
              </a:rPr>
              <a:t>ecocida</a:t>
            </a:r>
            <a:r>
              <a:rPr lang="es-AR" sz="2400" dirty="0">
                <a:solidFill>
                  <a:schemeClr val="tx1"/>
                </a:solidFill>
              </a:rPr>
              <a:t>, insustentable…					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20161222_15580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6705471" y="1168853"/>
            <a:ext cx="5583767" cy="4187825"/>
          </a:xfrm>
        </p:spPr>
      </p:pic>
      <p:sp>
        <p:nvSpPr>
          <p:cNvPr id="197" name="Google Shape;197;p25"/>
          <p:cNvSpPr txBox="1">
            <a:spLocks noGrp="1"/>
          </p:cNvSpPr>
          <p:nvPr>
            <p:ph type="body" idx="4294967295"/>
          </p:nvPr>
        </p:nvSpPr>
        <p:spPr>
          <a:xfrm>
            <a:off x="740228" y="501879"/>
            <a:ext cx="6604000" cy="51296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959"/>
              <a:buNone/>
            </a:pPr>
            <a:endParaRPr lang="es-AR" b="1" dirty="0">
              <a:latin typeface="Berlin Sans FB Demi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3959"/>
              <a:buNone/>
            </a:pPr>
            <a:r>
              <a:rPr lang="es-AR" sz="3200" b="1" dirty="0">
                <a:latin typeface="Berlin Sans FB Demi" pitchFamily="34" charset="0"/>
              </a:rPr>
              <a:t>EL  EXTRACTIVISMO ACTUAL   NOS CONDUCE  AL  COLAPSO PLANETARIO</a:t>
            </a:r>
            <a:r>
              <a:rPr lang="es-AR" sz="2800" b="1" dirty="0">
                <a:latin typeface="Berlin Sans FB Demi" pitchFamily="34" charset="0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3959"/>
              <a:buNone/>
            </a:pPr>
            <a:r>
              <a:rPr lang="es-AR" b="1" dirty="0">
                <a:latin typeface="Berlin Sans FB Demi" pitchFamily="34" charset="0"/>
              </a:rPr>
              <a:t> </a:t>
            </a:r>
            <a:r>
              <a:rPr lang="es-AR" sz="3200" b="1" dirty="0">
                <a:latin typeface="Berlin Sans FB Demi" pitchFamily="34" charset="0"/>
              </a:rPr>
              <a:t>NECESITAMOS  UN EXTRACTIVISMO  SENSATO,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3959"/>
              <a:buNone/>
            </a:pPr>
            <a:r>
              <a:rPr lang="es-AR" sz="3200" b="1" dirty="0">
                <a:latin typeface="Berlin Sans FB Demi" pitchFamily="34" charset="0"/>
              </a:rPr>
              <a:t> DE TRANSICION,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3959"/>
              <a:buNone/>
            </a:pPr>
            <a:r>
              <a:rPr lang="es-AR" sz="3200" b="1" i="1" dirty="0">
                <a:latin typeface="Berlin Sans FB Demi" pitchFamily="34" charset="0"/>
              </a:rPr>
              <a:t>PARA LLEGAR AL EXTRACTIVISMO  INDISPENSABLE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3959"/>
              <a:buNone/>
            </a:pPr>
            <a:r>
              <a:rPr lang="es-AR" sz="3200" b="1" i="1" dirty="0">
                <a:latin typeface="Berlin Sans FB Demi" pitchFamily="34" charset="0"/>
              </a:rPr>
              <a:t>ES  DECIR   MINIMO  Y  SUSTENTABLE.                </a:t>
            </a:r>
            <a:endParaRPr sz="1800" b="1" i="1" dirty="0"/>
          </a:p>
        </p:txBody>
      </p:sp>
      <p:sp>
        <p:nvSpPr>
          <p:cNvPr id="196" name="Google Shape;196;p25"/>
          <p:cNvSpPr/>
          <p:nvPr/>
        </p:nvSpPr>
        <p:spPr>
          <a:xfrm flipV="1">
            <a:off x="0" y="-716280"/>
            <a:ext cx="10807131" cy="365760"/>
          </a:xfrm>
          <a:prstGeom prst="rect">
            <a:avLst/>
          </a:prstGeom>
          <a:solidFill>
            <a:srgbClr val="000000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4E26915D07C459C90615D08EFB6D1" ma:contentTypeVersion="18" ma:contentTypeDescription="Create a new document." ma:contentTypeScope="" ma:versionID="288d649aff6fb74d1d04b89f7c8332af">
  <xsd:schema xmlns:xsd="http://www.w3.org/2001/XMLSchema" xmlns:xs="http://www.w3.org/2001/XMLSchema" xmlns:p="http://schemas.microsoft.com/office/2006/metadata/properties" xmlns:ns3="ed073b02-89f1-4355-8949-e7efc31cd423" xmlns:ns4="715937a4-0a5b-4f57-bdde-aea0b2c39704" targetNamespace="http://schemas.microsoft.com/office/2006/metadata/properties" ma:root="true" ma:fieldsID="13f2a973ee4d0616fe842cf8c3b0f2f6" ns3:_="" ns4:_="">
    <xsd:import namespace="ed073b02-89f1-4355-8949-e7efc31cd423"/>
    <xsd:import namespace="715937a4-0a5b-4f57-bdde-aea0b2c397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73b02-89f1-4355-8949-e7efc31cd4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937a4-0a5b-4f57-bdde-aea0b2c397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d073b02-89f1-4355-8949-e7efc31cd423" xsi:nil="true"/>
  </documentManagement>
</p:properties>
</file>

<file path=customXml/itemProps1.xml><?xml version="1.0" encoding="utf-8"?>
<ds:datastoreItem xmlns:ds="http://schemas.openxmlformats.org/officeDocument/2006/customXml" ds:itemID="{DC261ACE-AE46-46E0-9757-F1B0CE90D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073b02-89f1-4355-8949-e7efc31cd423"/>
    <ds:schemaRef ds:uri="715937a4-0a5b-4f57-bdde-aea0b2c397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E55053-D203-40DD-9401-4F756A6D25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4D4A59-51C2-4417-B361-69786388A010}">
  <ds:schemaRefs>
    <ds:schemaRef ds:uri="http://schemas.microsoft.com/office/2006/metadata/properties"/>
    <ds:schemaRef ds:uri="http://schemas.microsoft.com/office/infopath/2007/PartnerControls"/>
    <ds:schemaRef ds:uri="715937a4-0a5b-4f57-bdde-aea0b2c39704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ed073b02-89f1-4355-8949-e7efc31cd4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555</TotalTime>
  <Words>744</Words>
  <Application>Microsoft Office PowerPoint</Application>
  <PresentationFormat>Widescreen</PresentationFormat>
  <Paragraphs>61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Berlin Sans FB Demi</vt:lpstr>
      <vt:lpstr>Garamond</vt:lpstr>
      <vt:lpstr>Verdana</vt:lpstr>
      <vt:lpstr>Calibri</vt:lpstr>
      <vt:lpstr>Arial</vt:lpstr>
      <vt:lpstr>Wingdings 2</vt:lpstr>
      <vt:lpstr>Britannic Bold</vt:lpstr>
      <vt:lpstr>Aspecto</vt:lpstr>
      <vt:lpstr>HACIA EL POSTEXTRACTIVISMO</vt:lpstr>
      <vt:lpstr>                      </vt:lpstr>
      <vt:lpstr>“EL EXTRACTIVISMO ES PARTE CENTRAL  DE UN SISTEMA ECONÓMICO QUE CONVIERTE EN CAPITAL/MERCANCIA LOS BIENES NATURALES”                                           Carta Pastoral del Celam</vt:lpstr>
      <vt:lpstr>COMO FUNCIONA EL EXTRACTIVISMO:  “BUSCA EXTRAER LA MAYOR CANTIDAD DE MATERIALES  EN EL MENOR TIEMPO POSIBLE,  PARA CONVERTIRLOS  EN  MATERIAS PRIMAS  PARA LA INDUSTRIA  QUE LOS TRANSFORMARÁ  EN PRODUCTOS Y  SERVICIOS  PARA COMERCIALIZAR, QUE SECTORES SOCIALES CONSUMIRÁN Y LUEGO VOLVERÁN A LA NATURALEZA  COMO DESECHOS CONTAMINANTES”. Carta Pastoral del Celam </vt:lpstr>
      <vt:lpstr>PowerPoint Presentation</vt:lpstr>
      <vt:lpstr>PowerPoint Presentation</vt:lpstr>
      <vt:lpstr>PowerPoint Presentation</vt:lpstr>
      <vt:lpstr>                 EXTRACTIVISMO ACTUAL DEPREDADOR:   Está al servicio del Mercado global, para la sobreproducciòn  y el consumo  de minorías privilegiadas,  sin límites ni controles efectivos.              Se le impone a las comunidades  empobreciéndolas y   pisoteando sus derechos.   Explotador  de  la tierra y  los trabajadores  Contaminador y saqueador de territorios, con zonas  y gente sacrificables. Destructor de ecosistemas, culturas y la producción local.  Elimina la soberanía alimentaria.     Criminaliza, persigue y mata a los defensores de la tierra  Causante del cambio climático, ecocida, insustentable…     </vt:lpstr>
      <vt:lpstr>PowerPoint Presentation</vt:lpstr>
      <vt:lpstr> ES URGENTE PASAR A UN EXTRACTIVISMO SENSATO DE TRANSICION,  DONDE SE CUMPLAN LAS NORMAS  SOCIALES Y AMBIENTALES  EN TODO EL PROCESO PRODUCTIVO, CON CONTROLES  EFECTIVOS  Y RIGUROSOS.  SE CUIDARAN LOS ECOSISTEMAS Y CULTURAS.  SE REDUCIRA LA  EXPORTACION GLOBAL PORQUE SE RESPONDERA  A NECESIDADES LOCALES O REGIONALES   Y NO AL LUCRO  Y CONSUMISMO  DE LOS PODEROSOS.    </vt:lpstr>
      <vt:lpstr> LA META ES EL EXTRACTIVISMO INDISPENSABLE O MINIMO: MUY LIMITADO Y RELACIONADO A CADENAS ECONÓMICAS NACIONALES O REGIONALES. SE REDUCIRA LA ORIENTACIÓN EXPORTADORA GLOBAL. SERA UNA ECONOMIA CIRCULAR CENTRADA EN LA VIDA.     LA PRODUCCION Y EL CONSUMO SERAN LIMITADOS CON MENOR USO DE ENERGÌA Y MATERIA PRIMA, POR  REALIZAR RECICLAJE  Y EL USO PROLONGADO DE LOS OBJETOS.  BUSCARA CALIDAD DE VIDA PARA TODOS, RESPETO A LAS CULTURAS Y CONSERVACION AMBIENTAL                                                                                       </vt:lpstr>
      <vt:lpstr>   EL ESCLAVISMO,  EL FEUDALISMO,  EL COLONIALISMO,  EL FASCISMO,  EL APARTHEID,  LAS  DICTADURAS  FUERON  LEGALES…   HOY  EL EXTRACTIVISMO  ES LEGAL.  LA LEGALIDAD  ES UNA CUESTIÓN DE PODER,   NO DE JUSTICIA</vt:lpstr>
      <vt:lpstr>PowerPoint Presentation</vt:lpstr>
      <vt:lpstr>           SI NO HAY DEMOCRACIA ECONÓMICA             NO HAY DEMOCRACIA  CREEMOS QUE ES POSIBLE UNA ECONOMÍA SOCIAL Y SOLIDARIA  QUE RESPETE LOS DERECHOS DE LA MADRETIERRA  Y ESTÉ AL SERVICIO DEL BIEN COMÚN Y EL BUEN VIVIR.</vt:lpstr>
      <vt:lpstr>SEÑOR: QUE CUIDEMOS EL MUNDO Y LA CALIDAD DE VIDA DE LOS MÁS EMPOBRECIDOS, DESDE UN CAMBIO DE MENTALIDAD, CONCIENCIA, HÁBITOS  Y CORAZÓN. Amèn                                                                                                                                Ana Siufi rsm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HACIA EL POSTEXTRACTIVISMO</dc:title>
  <dc:creator>Marianne Comfort</dc:creator>
  <cp:lastModifiedBy>Marianne Comfort</cp:lastModifiedBy>
  <cp:revision>60</cp:revision>
  <dcterms:modified xsi:type="dcterms:W3CDTF">2024-09-13T20:29:16Z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0x0101003DA4E26915D07C459C90615D08EFB6D1</vt:lpwstr>
  </property>
</Properties>
</file>