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4" r:id="rId7"/>
    <p:sldId id="270" r:id="rId8"/>
    <p:sldId id="271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639"/>
    <a:srgbClr val="0092B9"/>
    <a:srgbClr val="5B2C85"/>
    <a:srgbClr val="961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6C1B6-A433-4B68-B092-7518BFCB4F6B}" v="1" dt="2021-09-01T18:26:50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C501-35FD-446A-9931-099FC120F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22F1E-3E7E-4589-8EAB-DF6BB47F8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9C27E-3275-4CAB-BAEE-67EFA2A7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6E0-4E47-41B1-B8D8-45AABDA976B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E3D64-D508-4F8F-81AC-2A282F4B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3AE9A-78AD-44DC-946E-71CDEF5D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DCA-E8B7-43EE-A6F4-C69FD99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7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C43A3-4685-4328-BDAB-EAB8FECC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DBDDD-6A3F-4DA3-9972-EC3C876C7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8FC23-8F0F-4CE0-93D4-A98B6EBB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6E0-4E47-41B1-B8D8-45AABDA976B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759BC-BCC3-44EB-BFBC-6007D6CB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15347-D48E-4E47-B6CA-62EB7F40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DCA-E8B7-43EE-A6F4-C69FD99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2F2C6-1306-4EDD-828F-0FEF63409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F6FFA-45D4-47C4-91F9-B739676CA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EBB06-52BF-48D5-98C8-F1C0F242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6E0-4E47-41B1-B8D8-45AABDA976B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45AF4-7EC8-4AC5-95E3-F576FD47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585E5-501B-454B-9D59-149497B1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DCA-E8B7-43EE-A6F4-C69FD99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9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C456-2CDB-400D-8F4B-6EB62866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B391E-B411-4EAD-B939-EA36A6C7F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4933-C5FD-41AC-BBB6-852E95E4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6E0-4E47-41B1-B8D8-45AABDA976B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587C2-3ED0-449C-8663-0435C91D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21B88-037B-417B-A205-F5FAD430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DCA-E8B7-43EE-A6F4-C69FD99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3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8C7D-0CE2-488F-9ED9-4CFAD42A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A514B-2606-41C7-BDC2-22B1596EC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7A801-0159-421F-B39D-9436CCF8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6E0-4E47-41B1-B8D8-45AABDA976B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87F9-880D-4A26-9C0E-06261682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96816-0A71-473D-85F3-05D65768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DCA-E8B7-43EE-A6F4-C69FD99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3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8775-5AA9-452C-9A0E-5287F5D3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4AF2E-CCD5-4201-B43E-9E56BBE1E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6A748-A325-40FD-93BB-01AC197BD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EB788-3108-4AFC-AC10-195D863E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6E0-4E47-41B1-B8D8-45AABDA976B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3C98E-132D-4B6B-BE83-8ECC7C12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858E9-FA4C-4B75-8E22-ADCEB8B7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DCA-E8B7-43EE-A6F4-C69FD99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7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BFB58-25B0-45FC-85A8-A204F1AB7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A56C1-79D7-4645-8462-BE6712ADB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C3865-6999-497C-B09B-D68726512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65C32-2B1D-47E3-9A00-ED424C03C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9B18E-6366-4AE9-8DA0-8B597C50B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5CD2A-4E3C-41BA-AA0C-4D660440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6E0-4E47-41B1-B8D8-45AABDA976B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DD44B-0E00-4CAE-B304-4F28DDCA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8FD711-37C1-4111-A7A5-98FD31E2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DCA-E8B7-43EE-A6F4-C69FD99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0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D3FB-BA78-4484-88F8-8B233E4F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55229-C04B-4602-A5D8-059D4FEF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6E0-4E47-41B1-B8D8-45AABDA976B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B7C6D-D5C8-4D71-B661-47329A23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9D3D9-F366-4F1A-8351-CD75EB7D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DCA-E8B7-43EE-A6F4-C69FD99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1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ED153-5232-458A-BF48-E8637B8F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6E0-4E47-41B1-B8D8-45AABDA976B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641D8-005E-49CC-977C-B4F225FE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E50E8-3114-4DB7-A624-6A98D55F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DCA-E8B7-43EE-A6F4-C69FD99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9C52-6919-4E2C-9FBF-F66E414A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D164E-6BD7-4E8C-8D34-1B3384694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D640A-A242-43FF-95E2-E32C4A818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3685-7A37-43BC-BA69-6019B8E59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6E0-4E47-41B1-B8D8-45AABDA976B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19A06-9242-4634-A3AA-42F78640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19712-88A8-4C81-BB58-B82B93C1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DCA-E8B7-43EE-A6F4-C69FD99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D56-0B63-4971-AA5D-E71C6B6B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D7561-A608-41C8-AC7C-33360B909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7590D-5C80-4C0D-B487-AEFECDB31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F789A-77C2-43F9-A872-AC62FCB5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6E0-4E47-41B1-B8D8-45AABDA976B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A7024-BB2F-483D-9AF9-9A2DEB96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7E993-FFAD-43EC-A279-A4D8975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DCA-E8B7-43EE-A6F4-C69FD99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6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62567-8D1D-4491-B7D8-A72FBDC4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3A895-C584-4B8C-998D-728920A2E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85714-CA0A-44E7-95C5-CD127E301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146E0-4E47-41B1-B8D8-45AABDA976B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232AB-F213-4C17-8D91-A1C18F01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A9CA-1F28-49A6-9524-23606D1AF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C5DCA-E8B7-43EE-A6F4-C69FD99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6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E9AC6C-1B9A-4424-8282-6C635EFD9294}"/>
              </a:ext>
            </a:extLst>
          </p:cNvPr>
          <p:cNvCxnSpPr>
            <a:cxnSpLocks/>
          </p:cNvCxnSpPr>
          <p:nvPr/>
        </p:nvCxnSpPr>
        <p:spPr>
          <a:xfrm>
            <a:off x="311822" y="6590146"/>
            <a:ext cx="8368146" cy="0"/>
          </a:xfrm>
          <a:prstGeom prst="line">
            <a:avLst/>
          </a:prstGeom>
          <a:ln w="28575" cap="rnd" cmpd="thinThick">
            <a:solidFill>
              <a:srgbClr val="3C8639"/>
            </a:solidFill>
            <a:prstDash val="solid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521663-357D-4CB1-86AA-D0D02FB42671}"/>
              </a:ext>
            </a:extLst>
          </p:cNvPr>
          <p:cNvCxnSpPr>
            <a:cxnSpLocks/>
          </p:cNvCxnSpPr>
          <p:nvPr/>
        </p:nvCxnSpPr>
        <p:spPr>
          <a:xfrm>
            <a:off x="311822" y="6520870"/>
            <a:ext cx="7426036" cy="0"/>
          </a:xfrm>
          <a:prstGeom prst="line">
            <a:avLst/>
          </a:prstGeom>
          <a:ln w="22225" cap="rnd" cmpd="thinThick">
            <a:solidFill>
              <a:srgbClr val="3C8639"/>
            </a:solidFill>
            <a:prstDash val="solid"/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B3F3DD-4D86-485F-B577-70E4255D7E3C}"/>
              </a:ext>
            </a:extLst>
          </p:cNvPr>
          <p:cNvCxnSpPr>
            <a:cxnSpLocks/>
          </p:cNvCxnSpPr>
          <p:nvPr/>
        </p:nvCxnSpPr>
        <p:spPr>
          <a:xfrm>
            <a:off x="311822" y="6447078"/>
            <a:ext cx="6386947" cy="0"/>
          </a:xfrm>
          <a:prstGeom prst="line">
            <a:avLst/>
          </a:prstGeom>
          <a:ln w="19050" cap="rnd" cmpd="thinThick">
            <a:solidFill>
              <a:srgbClr val="3C8639"/>
            </a:solidFill>
            <a:prstDash val="solid"/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2D51F2-D61D-4495-B18A-F78D4368E3DC}"/>
              </a:ext>
            </a:extLst>
          </p:cNvPr>
          <p:cNvCxnSpPr>
            <a:cxnSpLocks/>
          </p:cNvCxnSpPr>
          <p:nvPr/>
        </p:nvCxnSpPr>
        <p:spPr>
          <a:xfrm>
            <a:off x="4521198" y="447962"/>
            <a:ext cx="7426036" cy="0"/>
          </a:xfrm>
          <a:prstGeom prst="line">
            <a:avLst/>
          </a:prstGeom>
          <a:ln w="22225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0C5564-D5C0-475F-A603-C895BF856DC9}"/>
              </a:ext>
            </a:extLst>
          </p:cNvPr>
          <p:cNvCxnSpPr>
            <a:cxnSpLocks/>
          </p:cNvCxnSpPr>
          <p:nvPr/>
        </p:nvCxnSpPr>
        <p:spPr>
          <a:xfrm>
            <a:off x="5564907" y="512619"/>
            <a:ext cx="6386947" cy="0"/>
          </a:xfrm>
          <a:prstGeom prst="line">
            <a:avLst/>
          </a:prstGeom>
          <a:ln w="19050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78F56A-19B0-47DF-8CD7-05D2CED70D2A}"/>
              </a:ext>
            </a:extLst>
          </p:cNvPr>
          <p:cNvCxnSpPr>
            <a:cxnSpLocks/>
          </p:cNvCxnSpPr>
          <p:nvPr/>
        </p:nvCxnSpPr>
        <p:spPr>
          <a:xfrm>
            <a:off x="3579088" y="369455"/>
            <a:ext cx="8368146" cy="0"/>
          </a:xfrm>
          <a:prstGeom prst="line">
            <a:avLst/>
          </a:prstGeom>
          <a:ln w="28575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03D110-457C-4C0E-A0C7-C0A126638B98}"/>
              </a:ext>
            </a:extLst>
          </p:cNvPr>
          <p:cNvCxnSpPr/>
          <p:nvPr/>
        </p:nvCxnSpPr>
        <p:spPr>
          <a:xfrm>
            <a:off x="11951854" y="369455"/>
            <a:ext cx="0" cy="1182254"/>
          </a:xfrm>
          <a:prstGeom prst="line">
            <a:avLst/>
          </a:prstGeom>
          <a:ln w="25400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40254-441A-4C96-BBC4-7572668C83D1}"/>
              </a:ext>
            </a:extLst>
          </p:cNvPr>
          <p:cNvCxnSpPr>
            <a:cxnSpLocks/>
          </p:cNvCxnSpPr>
          <p:nvPr/>
        </p:nvCxnSpPr>
        <p:spPr>
          <a:xfrm>
            <a:off x="11891816" y="369455"/>
            <a:ext cx="0" cy="1016000"/>
          </a:xfrm>
          <a:prstGeom prst="line">
            <a:avLst/>
          </a:prstGeom>
          <a:ln w="22225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04327A-D94C-43FD-BB7E-BD6C9A94C8AE}"/>
              </a:ext>
            </a:extLst>
          </p:cNvPr>
          <p:cNvCxnSpPr>
            <a:cxnSpLocks/>
          </p:cNvCxnSpPr>
          <p:nvPr/>
        </p:nvCxnSpPr>
        <p:spPr>
          <a:xfrm>
            <a:off x="11818627" y="369455"/>
            <a:ext cx="0" cy="863600"/>
          </a:xfrm>
          <a:prstGeom prst="line">
            <a:avLst/>
          </a:prstGeom>
          <a:ln w="19050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15E546-3C41-4A7F-A5D9-A71C5F816DDD}"/>
              </a:ext>
            </a:extLst>
          </p:cNvPr>
          <p:cNvCxnSpPr>
            <a:cxnSpLocks/>
          </p:cNvCxnSpPr>
          <p:nvPr/>
        </p:nvCxnSpPr>
        <p:spPr>
          <a:xfrm>
            <a:off x="378689" y="5574146"/>
            <a:ext cx="0" cy="1016000"/>
          </a:xfrm>
          <a:prstGeom prst="line">
            <a:avLst/>
          </a:prstGeom>
          <a:ln w="22225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894C3E-4865-4D1F-840E-C3AB559C43A1}"/>
              </a:ext>
            </a:extLst>
          </p:cNvPr>
          <p:cNvCxnSpPr/>
          <p:nvPr/>
        </p:nvCxnSpPr>
        <p:spPr>
          <a:xfrm>
            <a:off x="306407" y="5407892"/>
            <a:ext cx="0" cy="1182254"/>
          </a:xfrm>
          <a:prstGeom prst="line">
            <a:avLst/>
          </a:prstGeom>
          <a:ln w="25400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CF3FF1-EC1E-4A6A-9D64-DA08FCE71768}"/>
              </a:ext>
            </a:extLst>
          </p:cNvPr>
          <p:cNvCxnSpPr>
            <a:cxnSpLocks/>
          </p:cNvCxnSpPr>
          <p:nvPr/>
        </p:nvCxnSpPr>
        <p:spPr>
          <a:xfrm>
            <a:off x="451882" y="5724386"/>
            <a:ext cx="0" cy="863600"/>
          </a:xfrm>
          <a:prstGeom prst="line">
            <a:avLst/>
          </a:prstGeom>
          <a:ln w="19050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8D14D32-7AB7-4427-B927-50CA0193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3" y="5723932"/>
            <a:ext cx="1006099" cy="8662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A19470-1311-4BD6-BA72-CDCB6A9E864D}"/>
              </a:ext>
            </a:extLst>
          </p:cNvPr>
          <p:cNvSpPr txBox="1"/>
          <p:nvPr/>
        </p:nvSpPr>
        <p:spPr>
          <a:xfrm>
            <a:off x="1580446" y="586411"/>
            <a:ext cx="10305146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News Gothic MT"/>
              </a:rPr>
              <a:t>Extractivism is a destructive and exploitative model of development that extracts natural resources on a massive scale, disrupts or destroys biodiversity, impacts global ecosystems, and devastates the health and well-being of local communities, while creating significant economic profits for the privileged few.</a:t>
            </a:r>
          </a:p>
          <a:p>
            <a:endParaRPr lang="en-US" sz="2800" dirty="0">
              <a:latin typeface="News Gothic MT"/>
            </a:endParaRPr>
          </a:p>
          <a:p>
            <a:r>
              <a:rPr lang="es-ES" sz="2800" dirty="0">
                <a:latin typeface="News Gothic MT"/>
              </a:rPr>
              <a:t>El </a:t>
            </a:r>
            <a:r>
              <a:rPr lang="es-ES" sz="2800" dirty="0" err="1">
                <a:latin typeface="News Gothic MT"/>
              </a:rPr>
              <a:t>extractivismo</a:t>
            </a:r>
            <a:r>
              <a:rPr lang="es-ES" sz="2800" dirty="0">
                <a:latin typeface="News Gothic MT"/>
              </a:rPr>
              <a:t> es un modelo de desarrollo destructivo y explotador que extrae recursos naturales a escala masiva, perturba o destruye la biodiversidad, impacta en los ecosistemas globales y devasta la salud y el bienestar de las comunidades locales, al tiempo que crea beneficios económicos significativos para unos pocos privilegiados.</a:t>
            </a:r>
            <a:endParaRPr lang="en-US" sz="2800" dirty="0">
              <a:latin typeface="News Gothic M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0131" y="369455"/>
            <a:ext cx="3256846" cy="21712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589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E9AC6C-1B9A-4424-8282-6C635EFD9294}"/>
              </a:ext>
            </a:extLst>
          </p:cNvPr>
          <p:cNvCxnSpPr>
            <a:cxnSpLocks/>
          </p:cNvCxnSpPr>
          <p:nvPr/>
        </p:nvCxnSpPr>
        <p:spPr>
          <a:xfrm>
            <a:off x="311822" y="6590146"/>
            <a:ext cx="8368146" cy="0"/>
          </a:xfrm>
          <a:prstGeom prst="line">
            <a:avLst/>
          </a:prstGeom>
          <a:ln w="28575" cap="rnd" cmpd="thinThick">
            <a:solidFill>
              <a:srgbClr val="3C8639"/>
            </a:solidFill>
            <a:prstDash val="solid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521663-357D-4CB1-86AA-D0D02FB42671}"/>
              </a:ext>
            </a:extLst>
          </p:cNvPr>
          <p:cNvCxnSpPr>
            <a:cxnSpLocks/>
          </p:cNvCxnSpPr>
          <p:nvPr/>
        </p:nvCxnSpPr>
        <p:spPr>
          <a:xfrm>
            <a:off x="311822" y="6520870"/>
            <a:ext cx="7426036" cy="0"/>
          </a:xfrm>
          <a:prstGeom prst="line">
            <a:avLst/>
          </a:prstGeom>
          <a:ln w="22225" cap="rnd" cmpd="thinThick">
            <a:solidFill>
              <a:srgbClr val="3C8639"/>
            </a:solidFill>
            <a:prstDash val="solid"/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B3F3DD-4D86-485F-B577-70E4255D7E3C}"/>
              </a:ext>
            </a:extLst>
          </p:cNvPr>
          <p:cNvCxnSpPr>
            <a:cxnSpLocks/>
          </p:cNvCxnSpPr>
          <p:nvPr/>
        </p:nvCxnSpPr>
        <p:spPr>
          <a:xfrm>
            <a:off x="311822" y="6447078"/>
            <a:ext cx="6386947" cy="0"/>
          </a:xfrm>
          <a:prstGeom prst="line">
            <a:avLst/>
          </a:prstGeom>
          <a:ln w="19050" cap="rnd" cmpd="thinThick">
            <a:solidFill>
              <a:srgbClr val="3C8639"/>
            </a:solidFill>
            <a:prstDash val="solid"/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2D51F2-D61D-4495-B18A-F78D4368E3DC}"/>
              </a:ext>
            </a:extLst>
          </p:cNvPr>
          <p:cNvCxnSpPr>
            <a:cxnSpLocks/>
          </p:cNvCxnSpPr>
          <p:nvPr/>
        </p:nvCxnSpPr>
        <p:spPr>
          <a:xfrm>
            <a:off x="4521198" y="447962"/>
            <a:ext cx="7426036" cy="0"/>
          </a:xfrm>
          <a:prstGeom prst="line">
            <a:avLst/>
          </a:prstGeom>
          <a:ln w="22225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0C5564-D5C0-475F-A603-C895BF856DC9}"/>
              </a:ext>
            </a:extLst>
          </p:cNvPr>
          <p:cNvCxnSpPr>
            <a:cxnSpLocks/>
          </p:cNvCxnSpPr>
          <p:nvPr/>
        </p:nvCxnSpPr>
        <p:spPr>
          <a:xfrm>
            <a:off x="5564907" y="512619"/>
            <a:ext cx="6386947" cy="0"/>
          </a:xfrm>
          <a:prstGeom prst="line">
            <a:avLst/>
          </a:prstGeom>
          <a:ln w="19050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78F56A-19B0-47DF-8CD7-05D2CED70D2A}"/>
              </a:ext>
            </a:extLst>
          </p:cNvPr>
          <p:cNvCxnSpPr>
            <a:cxnSpLocks/>
          </p:cNvCxnSpPr>
          <p:nvPr/>
        </p:nvCxnSpPr>
        <p:spPr>
          <a:xfrm>
            <a:off x="3579088" y="369455"/>
            <a:ext cx="8368146" cy="0"/>
          </a:xfrm>
          <a:prstGeom prst="line">
            <a:avLst/>
          </a:prstGeom>
          <a:ln w="28575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03D110-457C-4C0E-A0C7-C0A126638B98}"/>
              </a:ext>
            </a:extLst>
          </p:cNvPr>
          <p:cNvCxnSpPr/>
          <p:nvPr/>
        </p:nvCxnSpPr>
        <p:spPr>
          <a:xfrm>
            <a:off x="11951854" y="369455"/>
            <a:ext cx="0" cy="1182254"/>
          </a:xfrm>
          <a:prstGeom prst="line">
            <a:avLst/>
          </a:prstGeom>
          <a:ln w="25400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40254-441A-4C96-BBC4-7572668C83D1}"/>
              </a:ext>
            </a:extLst>
          </p:cNvPr>
          <p:cNvCxnSpPr>
            <a:cxnSpLocks/>
          </p:cNvCxnSpPr>
          <p:nvPr/>
        </p:nvCxnSpPr>
        <p:spPr>
          <a:xfrm>
            <a:off x="11891816" y="369455"/>
            <a:ext cx="0" cy="1016000"/>
          </a:xfrm>
          <a:prstGeom prst="line">
            <a:avLst/>
          </a:prstGeom>
          <a:ln w="22225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04327A-D94C-43FD-BB7E-BD6C9A94C8AE}"/>
              </a:ext>
            </a:extLst>
          </p:cNvPr>
          <p:cNvCxnSpPr>
            <a:cxnSpLocks/>
          </p:cNvCxnSpPr>
          <p:nvPr/>
        </p:nvCxnSpPr>
        <p:spPr>
          <a:xfrm>
            <a:off x="11818627" y="369455"/>
            <a:ext cx="0" cy="863600"/>
          </a:xfrm>
          <a:prstGeom prst="line">
            <a:avLst/>
          </a:prstGeom>
          <a:ln w="19050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15E546-3C41-4A7F-A5D9-A71C5F816DDD}"/>
              </a:ext>
            </a:extLst>
          </p:cNvPr>
          <p:cNvCxnSpPr>
            <a:cxnSpLocks/>
          </p:cNvCxnSpPr>
          <p:nvPr/>
        </p:nvCxnSpPr>
        <p:spPr>
          <a:xfrm>
            <a:off x="378689" y="5574146"/>
            <a:ext cx="0" cy="1016000"/>
          </a:xfrm>
          <a:prstGeom prst="line">
            <a:avLst/>
          </a:prstGeom>
          <a:ln w="22225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894C3E-4865-4D1F-840E-C3AB559C43A1}"/>
              </a:ext>
            </a:extLst>
          </p:cNvPr>
          <p:cNvCxnSpPr/>
          <p:nvPr/>
        </p:nvCxnSpPr>
        <p:spPr>
          <a:xfrm>
            <a:off x="306407" y="5407892"/>
            <a:ext cx="0" cy="1182254"/>
          </a:xfrm>
          <a:prstGeom prst="line">
            <a:avLst/>
          </a:prstGeom>
          <a:ln w="25400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CF3FF1-EC1E-4A6A-9D64-DA08FCE71768}"/>
              </a:ext>
            </a:extLst>
          </p:cNvPr>
          <p:cNvCxnSpPr>
            <a:cxnSpLocks/>
          </p:cNvCxnSpPr>
          <p:nvPr/>
        </p:nvCxnSpPr>
        <p:spPr>
          <a:xfrm>
            <a:off x="451882" y="5733717"/>
            <a:ext cx="0" cy="863600"/>
          </a:xfrm>
          <a:prstGeom prst="line">
            <a:avLst/>
          </a:prstGeom>
          <a:ln w="19050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99954F5-4268-45DF-B5F5-9B7BA29C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3" y="5723932"/>
            <a:ext cx="1006099" cy="8662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68F494-83FD-486B-B717-D123F9BF2729}"/>
              </a:ext>
            </a:extLst>
          </p:cNvPr>
          <p:cNvSpPr txBox="1"/>
          <p:nvPr/>
        </p:nvSpPr>
        <p:spPr>
          <a:xfrm>
            <a:off x="581104" y="348121"/>
            <a:ext cx="371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C8639"/>
                </a:solidFill>
                <a:latin typeface="News Gothic MT" panose="020B0504020203020204" pitchFamily="34" charset="0"/>
              </a:rPr>
              <a:t>Extractivism</a:t>
            </a:r>
            <a:r>
              <a:rPr lang="en-US" sz="3200" b="1" dirty="0">
                <a:solidFill>
                  <a:srgbClr val="3C8639"/>
                </a:solidFill>
                <a:latin typeface="News Gothic MT" panose="020B0504020203020204" pitchFamily="34" charset="0"/>
              </a:rPr>
              <a:t> is: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3EA002-ED87-4D25-8971-027C0A16E38C}"/>
              </a:ext>
            </a:extLst>
          </p:cNvPr>
          <p:cNvSpPr txBox="1"/>
          <p:nvPr/>
        </p:nvSpPr>
        <p:spPr>
          <a:xfrm>
            <a:off x="754332" y="997552"/>
            <a:ext cx="1136145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ews Gothic MT" panose="020B0504020203020204" pitchFamily="34" charset="0"/>
              </a:rPr>
              <a:t>… a destructive and exploitative model of development</a:t>
            </a:r>
          </a:p>
          <a:p>
            <a:r>
              <a:rPr lang="en-US" sz="2000" dirty="0">
                <a:latin typeface="News Gothic MT" panose="020B0504020203020204" pitchFamily="34" charset="0"/>
              </a:rPr>
              <a:t>… extracts natural resources on a massive scale,</a:t>
            </a:r>
          </a:p>
          <a:p>
            <a:r>
              <a:rPr lang="en-US" sz="2000" dirty="0">
                <a:latin typeface="News Gothic MT" panose="020B0504020203020204" pitchFamily="34" charset="0"/>
              </a:rPr>
              <a:t>… disrupts or destroys biodiversity,</a:t>
            </a:r>
          </a:p>
          <a:p>
            <a:r>
              <a:rPr lang="en-US" sz="2000" dirty="0">
                <a:latin typeface="News Gothic MT" panose="020B0504020203020204" pitchFamily="34" charset="0"/>
              </a:rPr>
              <a:t>… impacts global ecosystems, and</a:t>
            </a:r>
          </a:p>
          <a:p>
            <a:r>
              <a:rPr lang="en-US" sz="2000" dirty="0">
                <a:latin typeface="News Gothic MT" panose="020B0504020203020204" pitchFamily="34" charset="0"/>
              </a:rPr>
              <a:t>… devastates the health and well-being of local communities,</a:t>
            </a:r>
          </a:p>
          <a:p>
            <a:r>
              <a:rPr lang="en-US" sz="2000" dirty="0">
                <a:latin typeface="News Gothic MT" panose="020B0504020203020204" pitchFamily="34" charset="0"/>
              </a:rPr>
              <a:t>… while creating significant economic profits for the privileged few.</a:t>
            </a:r>
          </a:p>
          <a:p>
            <a:endParaRPr lang="en-US" sz="2400" dirty="0">
              <a:latin typeface="News Gothic MT" panose="020B0504020203020204" pitchFamily="34" charset="0"/>
            </a:endParaRPr>
          </a:p>
          <a:p>
            <a:r>
              <a:rPr lang="es-ES" sz="3200" b="1" dirty="0">
                <a:solidFill>
                  <a:srgbClr val="3C8639"/>
                </a:solidFill>
                <a:latin typeface="News Gothic MT" panose="020B0504020203020204" pitchFamily="34" charset="0"/>
              </a:rPr>
              <a:t>El </a:t>
            </a:r>
            <a:r>
              <a:rPr lang="es-ES" sz="3200" b="1" dirty="0" err="1">
                <a:solidFill>
                  <a:srgbClr val="3C8639"/>
                </a:solidFill>
                <a:latin typeface="News Gothic MT" panose="020B0504020203020204" pitchFamily="34" charset="0"/>
              </a:rPr>
              <a:t>extractivismo</a:t>
            </a:r>
            <a:r>
              <a:rPr lang="es-ES" sz="3200" b="1" dirty="0">
                <a:solidFill>
                  <a:srgbClr val="3C8639"/>
                </a:solidFill>
                <a:latin typeface="News Gothic MT" panose="020B0504020203020204" pitchFamily="34" charset="0"/>
              </a:rPr>
              <a:t> es:</a:t>
            </a:r>
          </a:p>
          <a:p>
            <a:endParaRPr lang="es-ES" sz="2000" dirty="0">
              <a:latin typeface="News Gothic MT" panose="020B0504020203020204" pitchFamily="34" charset="0"/>
            </a:endParaRPr>
          </a:p>
          <a:p>
            <a:r>
              <a:rPr lang="es-ES" sz="2000" dirty="0">
                <a:latin typeface="News Gothic MT" panose="020B0504020203020204" pitchFamily="34" charset="0"/>
              </a:rPr>
              <a:t>… un modelo de desarrollo destructivo y explotador</a:t>
            </a:r>
          </a:p>
          <a:p>
            <a:r>
              <a:rPr lang="es-ES" sz="2000" dirty="0">
                <a:latin typeface="News Gothic MT" panose="020B0504020203020204" pitchFamily="34" charset="0"/>
              </a:rPr>
              <a:t>… extrae recursos naturales a gran masiva,</a:t>
            </a:r>
          </a:p>
          <a:p>
            <a:r>
              <a:rPr lang="es-ES" sz="2000" dirty="0">
                <a:latin typeface="News Gothic MT" panose="020B0504020203020204" pitchFamily="34" charset="0"/>
              </a:rPr>
              <a:t>… perturba o destruye la biodiversidad,</a:t>
            </a:r>
          </a:p>
          <a:p>
            <a:r>
              <a:rPr lang="es-ES" sz="2000" dirty="0">
                <a:latin typeface="News Gothic MT" panose="020B0504020203020204" pitchFamily="34" charset="0"/>
              </a:rPr>
              <a:t>… impacta en los ecosistemas globales, y</a:t>
            </a:r>
          </a:p>
          <a:p>
            <a:r>
              <a:rPr lang="es-ES" sz="2000" dirty="0">
                <a:latin typeface="News Gothic MT" panose="020B0504020203020204" pitchFamily="34" charset="0"/>
              </a:rPr>
              <a:t>… devasta la salud y el bienestar de las comunidades locales,</a:t>
            </a:r>
          </a:p>
          <a:p>
            <a:r>
              <a:rPr lang="es-ES" sz="2000" dirty="0">
                <a:latin typeface="News Gothic MT" panose="020B0504020203020204" pitchFamily="34" charset="0"/>
              </a:rPr>
              <a:t>… al tiempo que crea importantes beneficios económicos para unos pocos privilegiados.</a:t>
            </a:r>
          </a:p>
          <a:p>
            <a:endParaRPr lang="en-US" sz="2400" dirty="0">
              <a:latin typeface="News Gothic MT" panose="020B0504020203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281" y="2882537"/>
            <a:ext cx="3679992" cy="24533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30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E9AC6C-1B9A-4424-8282-6C635EFD9294}"/>
              </a:ext>
            </a:extLst>
          </p:cNvPr>
          <p:cNvCxnSpPr>
            <a:cxnSpLocks/>
          </p:cNvCxnSpPr>
          <p:nvPr/>
        </p:nvCxnSpPr>
        <p:spPr>
          <a:xfrm>
            <a:off x="311822" y="6590146"/>
            <a:ext cx="8368146" cy="0"/>
          </a:xfrm>
          <a:prstGeom prst="line">
            <a:avLst/>
          </a:prstGeom>
          <a:ln w="28575" cap="rnd" cmpd="thinThick">
            <a:solidFill>
              <a:srgbClr val="3C8639"/>
            </a:solidFill>
            <a:prstDash val="solid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521663-357D-4CB1-86AA-D0D02FB42671}"/>
              </a:ext>
            </a:extLst>
          </p:cNvPr>
          <p:cNvCxnSpPr>
            <a:cxnSpLocks/>
          </p:cNvCxnSpPr>
          <p:nvPr/>
        </p:nvCxnSpPr>
        <p:spPr>
          <a:xfrm>
            <a:off x="311822" y="6520870"/>
            <a:ext cx="7426036" cy="0"/>
          </a:xfrm>
          <a:prstGeom prst="line">
            <a:avLst/>
          </a:prstGeom>
          <a:ln w="22225" cap="rnd" cmpd="thinThick">
            <a:solidFill>
              <a:srgbClr val="3C8639"/>
            </a:solidFill>
            <a:prstDash val="solid"/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B3F3DD-4D86-485F-B577-70E4255D7E3C}"/>
              </a:ext>
            </a:extLst>
          </p:cNvPr>
          <p:cNvCxnSpPr>
            <a:cxnSpLocks/>
          </p:cNvCxnSpPr>
          <p:nvPr/>
        </p:nvCxnSpPr>
        <p:spPr>
          <a:xfrm>
            <a:off x="311822" y="6447078"/>
            <a:ext cx="6386947" cy="0"/>
          </a:xfrm>
          <a:prstGeom prst="line">
            <a:avLst/>
          </a:prstGeom>
          <a:ln w="19050" cap="rnd" cmpd="thinThick">
            <a:solidFill>
              <a:srgbClr val="3C8639"/>
            </a:solidFill>
            <a:prstDash val="solid"/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2D51F2-D61D-4495-B18A-F78D4368E3DC}"/>
              </a:ext>
            </a:extLst>
          </p:cNvPr>
          <p:cNvCxnSpPr>
            <a:cxnSpLocks/>
          </p:cNvCxnSpPr>
          <p:nvPr/>
        </p:nvCxnSpPr>
        <p:spPr>
          <a:xfrm>
            <a:off x="4521198" y="447962"/>
            <a:ext cx="7426036" cy="0"/>
          </a:xfrm>
          <a:prstGeom prst="line">
            <a:avLst/>
          </a:prstGeom>
          <a:ln w="22225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0C5564-D5C0-475F-A603-C895BF856DC9}"/>
              </a:ext>
            </a:extLst>
          </p:cNvPr>
          <p:cNvCxnSpPr>
            <a:cxnSpLocks/>
          </p:cNvCxnSpPr>
          <p:nvPr/>
        </p:nvCxnSpPr>
        <p:spPr>
          <a:xfrm>
            <a:off x="5564907" y="512619"/>
            <a:ext cx="6386947" cy="0"/>
          </a:xfrm>
          <a:prstGeom prst="line">
            <a:avLst/>
          </a:prstGeom>
          <a:ln w="19050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78F56A-19B0-47DF-8CD7-05D2CED70D2A}"/>
              </a:ext>
            </a:extLst>
          </p:cNvPr>
          <p:cNvCxnSpPr>
            <a:cxnSpLocks/>
          </p:cNvCxnSpPr>
          <p:nvPr/>
        </p:nvCxnSpPr>
        <p:spPr>
          <a:xfrm>
            <a:off x="3579088" y="369455"/>
            <a:ext cx="8368146" cy="0"/>
          </a:xfrm>
          <a:prstGeom prst="line">
            <a:avLst/>
          </a:prstGeom>
          <a:ln w="28575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03D110-457C-4C0E-A0C7-C0A126638B98}"/>
              </a:ext>
            </a:extLst>
          </p:cNvPr>
          <p:cNvCxnSpPr/>
          <p:nvPr/>
        </p:nvCxnSpPr>
        <p:spPr>
          <a:xfrm>
            <a:off x="11951854" y="369455"/>
            <a:ext cx="0" cy="1182254"/>
          </a:xfrm>
          <a:prstGeom prst="line">
            <a:avLst/>
          </a:prstGeom>
          <a:ln w="25400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40254-441A-4C96-BBC4-7572668C83D1}"/>
              </a:ext>
            </a:extLst>
          </p:cNvPr>
          <p:cNvCxnSpPr>
            <a:cxnSpLocks/>
          </p:cNvCxnSpPr>
          <p:nvPr/>
        </p:nvCxnSpPr>
        <p:spPr>
          <a:xfrm>
            <a:off x="11891816" y="369455"/>
            <a:ext cx="0" cy="1016000"/>
          </a:xfrm>
          <a:prstGeom prst="line">
            <a:avLst/>
          </a:prstGeom>
          <a:ln w="22225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04327A-D94C-43FD-BB7E-BD6C9A94C8AE}"/>
              </a:ext>
            </a:extLst>
          </p:cNvPr>
          <p:cNvCxnSpPr>
            <a:cxnSpLocks/>
          </p:cNvCxnSpPr>
          <p:nvPr/>
        </p:nvCxnSpPr>
        <p:spPr>
          <a:xfrm>
            <a:off x="11818627" y="369455"/>
            <a:ext cx="0" cy="863600"/>
          </a:xfrm>
          <a:prstGeom prst="line">
            <a:avLst/>
          </a:prstGeom>
          <a:ln w="19050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15E546-3C41-4A7F-A5D9-A71C5F816DDD}"/>
              </a:ext>
            </a:extLst>
          </p:cNvPr>
          <p:cNvCxnSpPr>
            <a:cxnSpLocks/>
          </p:cNvCxnSpPr>
          <p:nvPr/>
        </p:nvCxnSpPr>
        <p:spPr>
          <a:xfrm>
            <a:off x="378689" y="5574146"/>
            <a:ext cx="0" cy="1016000"/>
          </a:xfrm>
          <a:prstGeom prst="line">
            <a:avLst/>
          </a:prstGeom>
          <a:ln w="22225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894C3E-4865-4D1F-840E-C3AB559C43A1}"/>
              </a:ext>
            </a:extLst>
          </p:cNvPr>
          <p:cNvCxnSpPr/>
          <p:nvPr/>
        </p:nvCxnSpPr>
        <p:spPr>
          <a:xfrm>
            <a:off x="306407" y="5407892"/>
            <a:ext cx="0" cy="1182254"/>
          </a:xfrm>
          <a:prstGeom prst="line">
            <a:avLst/>
          </a:prstGeom>
          <a:ln w="25400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CF3FF1-EC1E-4A6A-9D64-DA08FCE71768}"/>
              </a:ext>
            </a:extLst>
          </p:cNvPr>
          <p:cNvCxnSpPr>
            <a:cxnSpLocks/>
          </p:cNvCxnSpPr>
          <p:nvPr/>
        </p:nvCxnSpPr>
        <p:spPr>
          <a:xfrm>
            <a:off x="451882" y="5733717"/>
            <a:ext cx="0" cy="863600"/>
          </a:xfrm>
          <a:prstGeom prst="line">
            <a:avLst/>
          </a:prstGeom>
          <a:ln w="19050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E8E1594-5E2C-45FE-9440-0E24D9198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3" y="5723932"/>
            <a:ext cx="1006099" cy="866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1DFAF5-51B8-44A2-9614-DD1B15900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154" y="369455"/>
            <a:ext cx="4321061" cy="55919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E51852-EC0D-4266-8327-458C51CAADA1}"/>
              </a:ext>
            </a:extLst>
          </p:cNvPr>
          <p:cNvSpPr txBox="1"/>
          <p:nvPr/>
        </p:nvSpPr>
        <p:spPr>
          <a:xfrm>
            <a:off x="535220" y="1034841"/>
            <a:ext cx="655089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961A4B"/>
                </a:solidFill>
                <a:latin typeface="News Gothic MT" panose="020B0504020203020204" pitchFamily="34" charset="0"/>
                <a:cs typeface="Calibri"/>
              </a:rPr>
              <a:t>Deep Listening</a:t>
            </a:r>
          </a:p>
          <a:p>
            <a:r>
              <a:rPr lang="en-US" i="1" dirty="0">
                <a:latin typeface="News Gothic MT" panose="020B0504020203020204" pitchFamily="34" charset="0"/>
                <a:cs typeface="Calibri"/>
              </a:rPr>
              <a:t>Centering ourselves in the stories of those most impacted</a:t>
            </a:r>
          </a:p>
          <a:p>
            <a:endParaRPr lang="en-US" dirty="0">
              <a:latin typeface="News Gothic MT" panose="020B0504020203020204" pitchFamily="34" charset="0"/>
              <a:cs typeface="Calibri"/>
            </a:endParaRPr>
          </a:p>
          <a:p>
            <a:r>
              <a:rPr lang="en-US" dirty="0">
                <a:latin typeface="News Gothic MT" panose="020B0504020203020204" pitchFamily="34" charset="0"/>
                <a:cs typeface="Calibri"/>
              </a:rPr>
              <a:t>Listen with the whole heart to hear the impact of extractive industries on people, communities and Earth.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4D968-0D91-1E49-8058-09745CAA2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5" y="2259807"/>
            <a:ext cx="4321061" cy="559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727699-8AC9-C648-9E95-344DF0A24A7F}"/>
              </a:ext>
            </a:extLst>
          </p:cNvPr>
          <p:cNvSpPr txBox="1"/>
          <p:nvPr/>
        </p:nvSpPr>
        <p:spPr>
          <a:xfrm>
            <a:off x="5194188" y="4253730"/>
            <a:ext cx="5237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961A4B"/>
                </a:solidFill>
                <a:latin typeface="News Gothic MT" panose="020B0503020103020203" pitchFamily="34" charset="0"/>
              </a:rPr>
              <a:t>Escucha profunda</a:t>
            </a:r>
            <a:endParaRPr lang="en-US" b="1" dirty="0">
              <a:solidFill>
                <a:srgbClr val="961A4B"/>
              </a:solidFill>
              <a:latin typeface="News Gothic MT" panose="020B0503020103020203" pitchFamily="34" charset="0"/>
            </a:endParaRPr>
          </a:p>
          <a:p>
            <a:r>
              <a:rPr lang="es-ES" i="1" dirty="0">
                <a:latin typeface="News Gothic MT" panose="020B0503020103020203" pitchFamily="34" charset="0"/>
              </a:rPr>
              <a:t>Centrándonos en las historias de los más afectados</a:t>
            </a:r>
            <a:endParaRPr lang="en-US" i="1" dirty="0">
              <a:latin typeface="News Gothic MT" panose="020B0503020103020203" pitchFamily="34" charset="0"/>
            </a:endParaRPr>
          </a:p>
          <a:p>
            <a:r>
              <a:rPr lang="es-ES" dirty="0">
                <a:latin typeface="News Gothic MT" panose="020B0503020103020203" pitchFamily="34" charset="0"/>
              </a:rPr>
              <a:t> </a:t>
            </a:r>
            <a:endParaRPr lang="en-US" dirty="0">
              <a:latin typeface="News Gothic MT" panose="020B0503020103020203" pitchFamily="34" charset="0"/>
            </a:endParaRPr>
          </a:p>
          <a:p>
            <a:r>
              <a:rPr lang="es-ES" dirty="0">
                <a:latin typeface="News Gothic MT" panose="020B0503020103020203" pitchFamily="34" charset="0"/>
              </a:rPr>
              <a:t>Escuchar con todo el corazón para oír el impacto de las industrias extractivas en las personas, las comunidades y la Tierra.</a:t>
            </a:r>
            <a:endParaRPr lang="en-US" dirty="0">
              <a:latin typeface="News Gothic MT" panose="020B0503020103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5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E9AC6C-1B9A-4424-8282-6C635EFD9294}"/>
              </a:ext>
            </a:extLst>
          </p:cNvPr>
          <p:cNvCxnSpPr>
            <a:cxnSpLocks/>
          </p:cNvCxnSpPr>
          <p:nvPr/>
        </p:nvCxnSpPr>
        <p:spPr>
          <a:xfrm>
            <a:off x="311822" y="6590146"/>
            <a:ext cx="8368146" cy="0"/>
          </a:xfrm>
          <a:prstGeom prst="line">
            <a:avLst/>
          </a:prstGeom>
          <a:ln w="28575" cap="rnd" cmpd="thinThick">
            <a:solidFill>
              <a:srgbClr val="3C8639"/>
            </a:solidFill>
            <a:prstDash val="solid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521663-357D-4CB1-86AA-D0D02FB42671}"/>
              </a:ext>
            </a:extLst>
          </p:cNvPr>
          <p:cNvCxnSpPr>
            <a:cxnSpLocks/>
          </p:cNvCxnSpPr>
          <p:nvPr/>
        </p:nvCxnSpPr>
        <p:spPr>
          <a:xfrm>
            <a:off x="311822" y="6520870"/>
            <a:ext cx="7426036" cy="0"/>
          </a:xfrm>
          <a:prstGeom prst="line">
            <a:avLst/>
          </a:prstGeom>
          <a:ln w="22225" cap="rnd" cmpd="thinThick">
            <a:solidFill>
              <a:srgbClr val="3C8639"/>
            </a:solidFill>
            <a:prstDash val="solid"/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B3F3DD-4D86-485F-B577-70E4255D7E3C}"/>
              </a:ext>
            </a:extLst>
          </p:cNvPr>
          <p:cNvCxnSpPr>
            <a:cxnSpLocks/>
          </p:cNvCxnSpPr>
          <p:nvPr/>
        </p:nvCxnSpPr>
        <p:spPr>
          <a:xfrm>
            <a:off x="311822" y="6447078"/>
            <a:ext cx="6386947" cy="0"/>
          </a:xfrm>
          <a:prstGeom prst="line">
            <a:avLst/>
          </a:prstGeom>
          <a:ln w="19050" cap="rnd" cmpd="thinThick">
            <a:solidFill>
              <a:srgbClr val="3C8639"/>
            </a:solidFill>
            <a:prstDash val="solid"/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2D51F2-D61D-4495-B18A-F78D4368E3DC}"/>
              </a:ext>
            </a:extLst>
          </p:cNvPr>
          <p:cNvCxnSpPr>
            <a:cxnSpLocks/>
          </p:cNvCxnSpPr>
          <p:nvPr/>
        </p:nvCxnSpPr>
        <p:spPr>
          <a:xfrm>
            <a:off x="4521198" y="447962"/>
            <a:ext cx="7426036" cy="0"/>
          </a:xfrm>
          <a:prstGeom prst="line">
            <a:avLst/>
          </a:prstGeom>
          <a:ln w="22225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0C5564-D5C0-475F-A603-C895BF856DC9}"/>
              </a:ext>
            </a:extLst>
          </p:cNvPr>
          <p:cNvCxnSpPr>
            <a:cxnSpLocks/>
          </p:cNvCxnSpPr>
          <p:nvPr/>
        </p:nvCxnSpPr>
        <p:spPr>
          <a:xfrm>
            <a:off x="5564907" y="512619"/>
            <a:ext cx="6386947" cy="0"/>
          </a:xfrm>
          <a:prstGeom prst="line">
            <a:avLst/>
          </a:prstGeom>
          <a:ln w="19050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78F56A-19B0-47DF-8CD7-05D2CED70D2A}"/>
              </a:ext>
            </a:extLst>
          </p:cNvPr>
          <p:cNvCxnSpPr>
            <a:cxnSpLocks/>
          </p:cNvCxnSpPr>
          <p:nvPr/>
        </p:nvCxnSpPr>
        <p:spPr>
          <a:xfrm>
            <a:off x="3579088" y="369455"/>
            <a:ext cx="8368146" cy="0"/>
          </a:xfrm>
          <a:prstGeom prst="line">
            <a:avLst/>
          </a:prstGeom>
          <a:ln w="28575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03D110-457C-4C0E-A0C7-C0A126638B98}"/>
              </a:ext>
            </a:extLst>
          </p:cNvPr>
          <p:cNvCxnSpPr/>
          <p:nvPr/>
        </p:nvCxnSpPr>
        <p:spPr>
          <a:xfrm>
            <a:off x="11951854" y="369455"/>
            <a:ext cx="0" cy="1182254"/>
          </a:xfrm>
          <a:prstGeom prst="line">
            <a:avLst/>
          </a:prstGeom>
          <a:ln w="25400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40254-441A-4C96-BBC4-7572668C83D1}"/>
              </a:ext>
            </a:extLst>
          </p:cNvPr>
          <p:cNvCxnSpPr>
            <a:cxnSpLocks/>
          </p:cNvCxnSpPr>
          <p:nvPr/>
        </p:nvCxnSpPr>
        <p:spPr>
          <a:xfrm>
            <a:off x="11891816" y="369455"/>
            <a:ext cx="0" cy="1016000"/>
          </a:xfrm>
          <a:prstGeom prst="line">
            <a:avLst/>
          </a:prstGeom>
          <a:ln w="22225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04327A-D94C-43FD-BB7E-BD6C9A94C8AE}"/>
              </a:ext>
            </a:extLst>
          </p:cNvPr>
          <p:cNvCxnSpPr>
            <a:cxnSpLocks/>
          </p:cNvCxnSpPr>
          <p:nvPr/>
        </p:nvCxnSpPr>
        <p:spPr>
          <a:xfrm>
            <a:off x="11818627" y="369455"/>
            <a:ext cx="0" cy="863600"/>
          </a:xfrm>
          <a:prstGeom prst="line">
            <a:avLst/>
          </a:prstGeom>
          <a:ln w="19050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15E546-3C41-4A7F-A5D9-A71C5F816DDD}"/>
              </a:ext>
            </a:extLst>
          </p:cNvPr>
          <p:cNvCxnSpPr>
            <a:cxnSpLocks/>
          </p:cNvCxnSpPr>
          <p:nvPr/>
        </p:nvCxnSpPr>
        <p:spPr>
          <a:xfrm>
            <a:off x="378689" y="5574146"/>
            <a:ext cx="0" cy="1016000"/>
          </a:xfrm>
          <a:prstGeom prst="line">
            <a:avLst/>
          </a:prstGeom>
          <a:ln w="22225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894C3E-4865-4D1F-840E-C3AB559C43A1}"/>
              </a:ext>
            </a:extLst>
          </p:cNvPr>
          <p:cNvCxnSpPr/>
          <p:nvPr/>
        </p:nvCxnSpPr>
        <p:spPr>
          <a:xfrm>
            <a:off x="306407" y="5407892"/>
            <a:ext cx="0" cy="1182254"/>
          </a:xfrm>
          <a:prstGeom prst="line">
            <a:avLst/>
          </a:prstGeom>
          <a:ln w="25400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CF3FF1-EC1E-4A6A-9D64-DA08FCE71768}"/>
              </a:ext>
            </a:extLst>
          </p:cNvPr>
          <p:cNvCxnSpPr>
            <a:cxnSpLocks/>
          </p:cNvCxnSpPr>
          <p:nvPr/>
        </p:nvCxnSpPr>
        <p:spPr>
          <a:xfrm>
            <a:off x="451882" y="5733717"/>
            <a:ext cx="0" cy="863600"/>
          </a:xfrm>
          <a:prstGeom prst="line">
            <a:avLst/>
          </a:prstGeom>
          <a:ln w="19050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E8E1594-5E2C-45FE-9440-0E24D9198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3" y="5723932"/>
            <a:ext cx="1006099" cy="866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1DFAF5-51B8-44A2-9614-DD1B15900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3924" y="573556"/>
            <a:ext cx="3594810" cy="46521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8647F2-E7ED-4B61-B441-D3205A273CFF}"/>
              </a:ext>
            </a:extLst>
          </p:cNvPr>
          <p:cNvSpPr txBox="1"/>
          <p:nvPr/>
        </p:nvSpPr>
        <p:spPr>
          <a:xfrm>
            <a:off x="489841" y="966437"/>
            <a:ext cx="696089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92B9"/>
                </a:solidFill>
                <a:latin typeface="News Gothic MT" panose="020B0504020203020204" pitchFamily="34" charset="0"/>
              </a:rPr>
              <a:t>Deep Reflecting</a:t>
            </a:r>
          </a:p>
          <a:p>
            <a:r>
              <a:rPr lang="en-US" dirty="0">
                <a:latin typeface="News Gothic MT" panose="020B0504020203020204" pitchFamily="34" charset="0"/>
              </a:rPr>
              <a:t>Engaging our theology and social analysis to deepen our understanding of the root causes and effects of </a:t>
            </a:r>
            <a:r>
              <a:rPr lang="en-US" dirty="0" err="1">
                <a:latin typeface="News Gothic MT" panose="020B0504020203020204" pitchFamily="34" charset="0"/>
              </a:rPr>
              <a:t>extractivism</a:t>
            </a:r>
            <a:endParaRPr lang="en-US" dirty="0">
              <a:latin typeface="News Gothic MT" panose="020B0504020203020204" pitchFamily="34" charset="0"/>
            </a:endParaRPr>
          </a:p>
          <a:p>
            <a:endParaRPr lang="en-US" dirty="0">
              <a:latin typeface="News Gothic MT" panose="020B0504020203020204" pitchFamily="34" charset="0"/>
            </a:endParaRPr>
          </a:p>
          <a:p>
            <a:r>
              <a:rPr lang="en-US" dirty="0">
                <a:latin typeface="News Gothic MT" panose="020B0504020203020204" pitchFamily="34" charset="0"/>
              </a:rPr>
              <a:t>Move out of the boundaries and dominations of Western analytical processes so that we center the wisdom and experiences meaningful to those who live on the margins of society.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F203C-037E-BE41-BFA4-8D4B29A27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96" y="2883059"/>
            <a:ext cx="3594809" cy="4652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1E215F-DF0A-D048-97C7-F6D33B2B58E6}"/>
              </a:ext>
            </a:extLst>
          </p:cNvPr>
          <p:cNvSpPr txBox="1"/>
          <p:nvPr/>
        </p:nvSpPr>
        <p:spPr>
          <a:xfrm>
            <a:off x="4559415" y="3737110"/>
            <a:ext cx="6075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92B9"/>
                </a:solidFill>
                <a:latin typeface="News Gothic MT" panose="020B0503020103020203" pitchFamily="34" charset="0"/>
              </a:rPr>
              <a:t>Reflexión profunda</a:t>
            </a:r>
            <a:endParaRPr lang="en-US" b="1" dirty="0">
              <a:solidFill>
                <a:srgbClr val="0092B9"/>
              </a:solidFill>
              <a:latin typeface="News Gothic MT" panose="020B0503020103020203" pitchFamily="34" charset="0"/>
            </a:endParaRPr>
          </a:p>
          <a:p>
            <a:r>
              <a:rPr lang="es-ES" i="1" dirty="0">
                <a:latin typeface="News Gothic MT" panose="020B0503020103020203" pitchFamily="34" charset="0"/>
              </a:rPr>
              <a:t>Comprometer nuestra teología y análisis social para profundizar la comprensión de las causas fundamentales y los efectos del </a:t>
            </a:r>
            <a:r>
              <a:rPr lang="es-ES" i="1" dirty="0" err="1">
                <a:latin typeface="News Gothic MT" panose="020B0503020103020203" pitchFamily="34" charset="0"/>
              </a:rPr>
              <a:t>extractivismo</a:t>
            </a:r>
            <a:endParaRPr lang="en-US" i="1" dirty="0">
              <a:latin typeface="News Gothic MT" panose="020B0503020103020203" pitchFamily="34" charset="0"/>
            </a:endParaRPr>
          </a:p>
          <a:p>
            <a:r>
              <a:rPr lang="es-ES" dirty="0">
                <a:latin typeface="News Gothic MT" panose="020B0503020103020203" pitchFamily="34" charset="0"/>
              </a:rPr>
              <a:t> </a:t>
            </a:r>
            <a:endParaRPr lang="en-US" dirty="0">
              <a:latin typeface="News Gothic MT" panose="020B0503020103020203" pitchFamily="34" charset="0"/>
            </a:endParaRPr>
          </a:p>
          <a:p>
            <a:r>
              <a:rPr lang="es-ES" dirty="0">
                <a:latin typeface="News Gothic MT" panose="020B0503020103020203" pitchFamily="34" charset="0"/>
              </a:rPr>
              <a:t>Salir de los límites y las dominaciones de los procesos analíticos occidentales para que centro la sabiduría y experiencias significativas para aquellos que viven en los márgenes de la sociedad. </a:t>
            </a:r>
            <a:endParaRPr lang="en-US" dirty="0">
              <a:latin typeface="News Gothic MT" panose="020B0503020103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7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E9AC6C-1B9A-4424-8282-6C635EFD9294}"/>
              </a:ext>
            </a:extLst>
          </p:cNvPr>
          <p:cNvCxnSpPr>
            <a:cxnSpLocks/>
          </p:cNvCxnSpPr>
          <p:nvPr/>
        </p:nvCxnSpPr>
        <p:spPr>
          <a:xfrm>
            <a:off x="311822" y="6590146"/>
            <a:ext cx="8368146" cy="0"/>
          </a:xfrm>
          <a:prstGeom prst="line">
            <a:avLst/>
          </a:prstGeom>
          <a:ln w="28575" cap="rnd" cmpd="thinThick">
            <a:solidFill>
              <a:srgbClr val="3C8639"/>
            </a:solidFill>
            <a:prstDash val="solid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521663-357D-4CB1-86AA-D0D02FB42671}"/>
              </a:ext>
            </a:extLst>
          </p:cNvPr>
          <p:cNvCxnSpPr>
            <a:cxnSpLocks/>
          </p:cNvCxnSpPr>
          <p:nvPr/>
        </p:nvCxnSpPr>
        <p:spPr>
          <a:xfrm>
            <a:off x="311822" y="6520870"/>
            <a:ext cx="7426036" cy="0"/>
          </a:xfrm>
          <a:prstGeom prst="line">
            <a:avLst/>
          </a:prstGeom>
          <a:ln w="22225" cap="rnd" cmpd="thinThick">
            <a:solidFill>
              <a:srgbClr val="3C8639"/>
            </a:solidFill>
            <a:prstDash val="solid"/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B3F3DD-4D86-485F-B577-70E4255D7E3C}"/>
              </a:ext>
            </a:extLst>
          </p:cNvPr>
          <p:cNvCxnSpPr>
            <a:cxnSpLocks/>
          </p:cNvCxnSpPr>
          <p:nvPr/>
        </p:nvCxnSpPr>
        <p:spPr>
          <a:xfrm>
            <a:off x="311822" y="6447078"/>
            <a:ext cx="6386947" cy="0"/>
          </a:xfrm>
          <a:prstGeom prst="line">
            <a:avLst/>
          </a:prstGeom>
          <a:ln w="19050" cap="rnd" cmpd="thinThick">
            <a:solidFill>
              <a:srgbClr val="3C8639"/>
            </a:solidFill>
            <a:prstDash val="solid"/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2D51F2-D61D-4495-B18A-F78D4368E3DC}"/>
              </a:ext>
            </a:extLst>
          </p:cNvPr>
          <p:cNvCxnSpPr>
            <a:cxnSpLocks/>
          </p:cNvCxnSpPr>
          <p:nvPr/>
        </p:nvCxnSpPr>
        <p:spPr>
          <a:xfrm>
            <a:off x="4521198" y="447962"/>
            <a:ext cx="7426036" cy="0"/>
          </a:xfrm>
          <a:prstGeom prst="line">
            <a:avLst/>
          </a:prstGeom>
          <a:ln w="22225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0C5564-D5C0-475F-A603-C895BF856DC9}"/>
              </a:ext>
            </a:extLst>
          </p:cNvPr>
          <p:cNvCxnSpPr>
            <a:cxnSpLocks/>
          </p:cNvCxnSpPr>
          <p:nvPr/>
        </p:nvCxnSpPr>
        <p:spPr>
          <a:xfrm>
            <a:off x="5564907" y="512619"/>
            <a:ext cx="6386947" cy="0"/>
          </a:xfrm>
          <a:prstGeom prst="line">
            <a:avLst/>
          </a:prstGeom>
          <a:ln w="19050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78F56A-19B0-47DF-8CD7-05D2CED70D2A}"/>
              </a:ext>
            </a:extLst>
          </p:cNvPr>
          <p:cNvCxnSpPr>
            <a:cxnSpLocks/>
          </p:cNvCxnSpPr>
          <p:nvPr/>
        </p:nvCxnSpPr>
        <p:spPr>
          <a:xfrm>
            <a:off x="3579088" y="369455"/>
            <a:ext cx="8368146" cy="0"/>
          </a:xfrm>
          <a:prstGeom prst="line">
            <a:avLst/>
          </a:prstGeom>
          <a:ln w="28575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03D110-457C-4C0E-A0C7-C0A126638B98}"/>
              </a:ext>
            </a:extLst>
          </p:cNvPr>
          <p:cNvCxnSpPr/>
          <p:nvPr/>
        </p:nvCxnSpPr>
        <p:spPr>
          <a:xfrm>
            <a:off x="11951854" y="369455"/>
            <a:ext cx="0" cy="1182254"/>
          </a:xfrm>
          <a:prstGeom prst="line">
            <a:avLst/>
          </a:prstGeom>
          <a:ln w="25400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40254-441A-4C96-BBC4-7572668C83D1}"/>
              </a:ext>
            </a:extLst>
          </p:cNvPr>
          <p:cNvCxnSpPr>
            <a:cxnSpLocks/>
          </p:cNvCxnSpPr>
          <p:nvPr/>
        </p:nvCxnSpPr>
        <p:spPr>
          <a:xfrm>
            <a:off x="11891816" y="369455"/>
            <a:ext cx="0" cy="1016000"/>
          </a:xfrm>
          <a:prstGeom prst="line">
            <a:avLst/>
          </a:prstGeom>
          <a:ln w="22225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04327A-D94C-43FD-BB7E-BD6C9A94C8AE}"/>
              </a:ext>
            </a:extLst>
          </p:cNvPr>
          <p:cNvCxnSpPr>
            <a:cxnSpLocks/>
          </p:cNvCxnSpPr>
          <p:nvPr/>
        </p:nvCxnSpPr>
        <p:spPr>
          <a:xfrm>
            <a:off x="11818627" y="369455"/>
            <a:ext cx="0" cy="863600"/>
          </a:xfrm>
          <a:prstGeom prst="line">
            <a:avLst/>
          </a:prstGeom>
          <a:ln w="19050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15E546-3C41-4A7F-A5D9-A71C5F816DDD}"/>
              </a:ext>
            </a:extLst>
          </p:cNvPr>
          <p:cNvCxnSpPr>
            <a:cxnSpLocks/>
          </p:cNvCxnSpPr>
          <p:nvPr/>
        </p:nvCxnSpPr>
        <p:spPr>
          <a:xfrm>
            <a:off x="378689" y="5574146"/>
            <a:ext cx="0" cy="1016000"/>
          </a:xfrm>
          <a:prstGeom prst="line">
            <a:avLst/>
          </a:prstGeom>
          <a:ln w="22225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894C3E-4865-4D1F-840E-C3AB559C43A1}"/>
              </a:ext>
            </a:extLst>
          </p:cNvPr>
          <p:cNvCxnSpPr/>
          <p:nvPr/>
        </p:nvCxnSpPr>
        <p:spPr>
          <a:xfrm>
            <a:off x="306407" y="5407892"/>
            <a:ext cx="0" cy="1182254"/>
          </a:xfrm>
          <a:prstGeom prst="line">
            <a:avLst/>
          </a:prstGeom>
          <a:ln w="25400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CF3FF1-EC1E-4A6A-9D64-DA08FCE71768}"/>
              </a:ext>
            </a:extLst>
          </p:cNvPr>
          <p:cNvCxnSpPr>
            <a:cxnSpLocks/>
          </p:cNvCxnSpPr>
          <p:nvPr/>
        </p:nvCxnSpPr>
        <p:spPr>
          <a:xfrm>
            <a:off x="451882" y="5733717"/>
            <a:ext cx="0" cy="863600"/>
          </a:xfrm>
          <a:prstGeom prst="line">
            <a:avLst/>
          </a:prstGeom>
          <a:ln w="19050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E8E1594-5E2C-45FE-9440-0E24D9198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3" y="5723932"/>
            <a:ext cx="1006099" cy="866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1DFAF5-51B8-44A2-9614-DD1B15900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3200" y="369455"/>
            <a:ext cx="3739342" cy="48391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C103D7-3698-4813-9549-05021A4F8FCD}"/>
              </a:ext>
            </a:extLst>
          </p:cNvPr>
          <p:cNvSpPr txBox="1"/>
          <p:nvPr/>
        </p:nvSpPr>
        <p:spPr>
          <a:xfrm>
            <a:off x="666018" y="753154"/>
            <a:ext cx="690399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5B2C85"/>
                </a:solidFill>
                <a:latin typeface="News Gothic MT" panose="020B0504020203020204" pitchFamily="34" charset="0"/>
              </a:rPr>
              <a:t>Deep Transformation</a:t>
            </a:r>
          </a:p>
          <a:p>
            <a:r>
              <a:rPr lang="en-US" i="1" dirty="0">
                <a:latin typeface="News Gothic MT" panose="020B0504020203020204" pitchFamily="34" charset="0"/>
              </a:rPr>
              <a:t>Move into life in harmony and interrelatedness to peoples, communities and Earth</a:t>
            </a:r>
          </a:p>
          <a:p>
            <a:endParaRPr lang="en-US" dirty="0">
              <a:latin typeface="News Gothic MT" panose="020B0504020203020204" pitchFamily="34" charset="0"/>
            </a:endParaRPr>
          </a:p>
          <a:p>
            <a:r>
              <a:rPr lang="en-US" dirty="0">
                <a:latin typeface="News Gothic MT" panose="020B0504020203020204" pitchFamily="34" charset="0"/>
              </a:rPr>
              <a:t>Recenter our personal, communal and corporate</a:t>
            </a:r>
            <a:br>
              <a:rPr lang="en-US" dirty="0">
                <a:latin typeface="News Gothic MT" panose="020B0504020203020204" pitchFamily="34" charset="0"/>
              </a:rPr>
            </a:br>
            <a:r>
              <a:rPr lang="en-US" dirty="0">
                <a:latin typeface="News Gothic MT" panose="020B0504020203020204" pitchFamily="34" charset="0"/>
              </a:rPr>
              <a:t>decision-making to stand in solidarity with people, communities and Earth harmed by extractive industries.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70341-8FEA-7E41-95B2-C4A9F3E69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64" y="2789029"/>
            <a:ext cx="3739342" cy="48391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1B5589-D1C6-AA45-BC20-7AAB95D77DFE}"/>
              </a:ext>
            </a:extLst>
          </p:cNvPr>
          <p:cNvSpPr txBox="1"/>
          <p:nvPr/>
        </p:nvSpPr>
        <p:spPr>
          <a:xfrm>
            <a:off x="5127906" y="4045226"/>
            <a:ext cx="5993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5B2C85"/>
                </a:solidFill>
                <a:latin typeface="News Gothic MT" panose="020B0503020103020203" pitchFamily="34" charset="0"/>
              </a:rPr>
              <a:t>Transformación profunda</a:t>
            </a:r>
            <a:endParaRPr lang="en-US" b="1" dirty="0">
              <a:solidFill>
                <a:srgbClr val="5B2C85"/>
              </a:solidFill>
              <a:latin typeface="News Gothic MT" panose="020B0503020103020203" pitchFamily="34" charset="0"/>
            </a:endParaRPr>
          </a:p>
          <a:p>
            <a:r>
              <a:rPr lang="es-ES" i="1" dirty="0">
                <a:latin typeface="News Gothic MT" panose="020B0503020103020203" pitchFamily="34" charset="0"/>
              </a:rPr>
              <a:t>Pasar a una vida en armonía e interrelación con los pueblos, las comunidades y la Tierra</a:t>
            </a:r>
            <a:endParaRPr lang="en-US" i="1" dirty="0">
              <a:latin typeface="News Gothic MT" panose="020B0503020103020203" pitchFamily="34" charset="0"/>
            </a:endParaRPr>
          </a:p>
          <a:p>
            <a:r>
              <a:rPr lang="es-ES" dirty="0">
                <a:latin typeface="News Gothic MT" panose="020B0503020103020203" pitchFamily="34" charset="0"/>
              </a:rPr>
              <a:t> </a:t>
            </a:r>
            <a:endParaRPr lang="en-US" dirty="0">
              <a:latin typeface="News Gothic MT" panose="020B0503020103020203" pitchFamily="34" charset="0"/>
            </a:endParaRPr>
          </a:p>
          <a:p>
            <a:r>
              <a:rPr lang="es-ES" dirty="0">
                <a:latin typeface="News Gothic MT" panose="020B0503020103020203" pitchFamily="34" charset="0"/>
              </a:rPr>
              <a:t>Reconsiderar nuestra toma de decisiones personal, comunitaria y comunitaria para solidarizarnos con las personas, las comunidades y la Tierra perjudicadas por las industrias extractivas. </a:t>
            </a:r>
            <a:endParaRPr lang="en-US" dirty="0">
              <a:latin typeface="News Gothic MT" panose="020B0503020103020203" pitchFamily="34" charset="0"/>
            </a:endParaRPr>
          </a:p>
          <a:p>
            <a:r>
              <a:rPr lang="es-ES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9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E9AC6C-1B9A-4424-8282-6C635EFD9294}"/>
              </a:ext>
            </a:extLst>
          </p:cNvPr>
          <p:cNvCxnSpPr>
            <a:cxnSpLocks/>
          </p:cNvCxnSpPr>
          <p:nvPr/>
        </p:nvCxnSpPr>
        <p:spPr>
          <a:xfrm>
            <a:off x="311822" y="6590146"/>
            <a:ext cx="8368146" cy="0"/>
          </a:xfrm>
          <a:prstGeom prst="line">
            <a:avLst/>
          </a:prstGeom>
          <a:ln w="28575" cap="rnd" cmpd="thinThick">
            <a:solidFill>
              <a:srgbClr val="3C8639"/>
            </a:solidFill>
            <a:prstDash val="solid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521663-357D-4CB1-86AA-D0D02FB42671}"/>
              </a:ext>
            </a:extLst>
          </p:cNvPr>
          <p:cNvCxnSpPr>
            <a:cxnSpLocks/>
          </p:cNvCxnSpPr>
          <p:nvPr/>
        </p:nvCxnSpPr>
        <p:spPr>
          <a:xfrm>
            <a:off x="311822" y="6520870"/>
            <a:ext cx="7426036" cy="0"/>
          </a:xfrm>
          <a:prstGeom prst="line">
            <a:avLst/>
          </a:prstGeom>
          <a:ln w="22225" cap="rnd" cmpd="thinThick">
            <a:solidFill>
              <a:srgbClr val="3C8639"/>
            </a:solidFill>
            <a:prstDash val="solid"/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B3F3DD-4D86-485F-B577-70E4255D7E3C}"/>
              </a:ext>
            </a:extLst>
          </p:cNvPr>
          <p:cNvCxnSpPr>
            <a:cxnSpLocks/>
          </p:cNvCxnSpPr>
          <p:nvPr/>
        </p:nvCxnSpPr>
        <p:spPr>
          <a:xfrm>
            <a:off x="311822" y="6447078"/>
            <a:ext cx="6386947" cy="0"/>
          </a:xfrm>
          <a:prstGeom prst="line">
            <a:avLst/>
          </a:prstGeom>
          <a:ln w="19050" cap="rnd" cmpd="thinThick">
            <a:solidFill>
              <a:srgbClr val="3C8639"/>
            </a:solidFill>
            <a:prstDash val="solid"/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2D51F2-D61D-4495-B18A-F78D4368E3DC}"/>
              </a:ext>
            </a:extLst>
          </p:cNvPr>
          <p:cNvCxnSpPr>
            <a:cxnSpLocks/>
          </p:cNvCxnSpPr>
          <p:nvPr/>
        </p:nvCxnSpPr>
        <p:spPr>
          <a:xfrm>
            <a:off x="4521198" y="447962"/>
            <a:ext cx="7426036" cy="0"/>
          </a:xfrm>
          <a:prstGeom prst="line">
            <a:avLst/>
          </a:prstGeom>
          <a:ln w="22225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0C5564-D5C0-475F-A603-C895BF856DC9}"/>
              </a:ext>
            </a:extLst>
          </p:cNvPr>
          <p:cNvCxnSpPr>
            <a:cxnSpLocks/>
          </p:cNvCxnSpPr>
          <p:nvPr/>
        </p:nvCxnSpPr>
        <p:spPr>
          <a:xfrm>
            <a:off x="5564907" y="512619"/>
            <a:ext cx="6386947" cy="0"/>
          </a:xfrm>
          <a:prstGeom prst="line">
            <a:avLst/>
          </a:prstGeom>
          <a:ln w="19050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78F56A-19B0-47DF-8CD7-05D2CED70D2A}"/>
              </a:ext>
            </a:extLst>
          </p:cNvPr>
          <p:cNvCxnSpPr>
            <a:cxnSpLocks/>
          </p:cNvCxnSpPr>
          <p:nvPr/>
        </p:nvCxnSpPr>
        <p:spPr>
          <a:xfrm>
            <a:off x="3579088" y="369455"/>
            <a:ext cx="8368146" cy="0"/>
          </a:xfrm>
          <a:prstGeom prst="line">
            <a:avLst/>
          </a:prstGeom>
          <a:ln w="28575" cap="rnd" cmpd="thinThick">
            <a:solidFill>
              <a:srgbClr val="3C8639"/>
            </a:solidFill>
            <a:prstDash val="solid"/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03D110-457C-4C0E-A0C7-C0A126638B98}"/>
              </a:ext>
            </a:extLst>
          </p:cNvPr>
          <p:cNvCxnSpPr/>
          <p:nvPr/>
        </p:nvCxnSpPr>
        <p:spPr>
          <a:xfrm>
            <a:off x="11951854" y="369455"/>
            <a:ext cx="0" cy="1182254"/>
          </a:xfrm>
          <a:prstGeom prst="line">
            <a:avLst/>
          </a:prstGeom>
          <a:ln w="25400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40254-441A-4C96-BBC4-7572668C83D1}"/>
              </a:ext>
            </a:extLst>
          </p:cNvPr>
          <p:cNvCxnSpPr>
            <a:cxnSpLocks/>
          </p:cNvCxnSpPr>
          <p:nvPr/>
        </p:nvCxnSpPr>
        <p:spPr>
          <a:xfrm>
            <a:off x="11891816" y="369455"/>
            <a:ext cx="0" cy="1016000"/>
          </a:xfrm>
          <a:prstGeom prst="line">
            <a:avLst/>
          </a:prstGeom>
          <a:ln w="22225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04327A-D94C-43FD-BB7E-BD6C9A94C8AE}"/>
              </a:ext>
            </a:extLst>
          </p:cNvPr>
          <p:cNvCxnSpPr>
            <a:cxnSpLocks/>
          </p:cNvCxnSpPr>
          <p:nvPr/>
        </p:nvCxnSpPr>
        <p:spPr>
          <a:xfrm>
            <a:off x="11818627" y="369455"/>
            <a:ext cx="0" cy="863600"/>
          </a:xfrm>
          <a:prstGeom prst="line">
            <a:avLst/>
          </a:prstGeom>
          <a:ln w="19050">
            <a:solidFill>
              <a:srgbClr val="3C863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15E546-3C41-4A7F-A5D9-A71C5F816DDD}"/>
              </a:ext>
            </a:extLst>
          </p:cNvPr>
          <p:cNvCxnSpPr>
            <a:cxnSpLocks/>
          </p:cNvCxnSpPr>
          <p:nvPr/>
        </p:nvCxnSpPr>
        <p:spPr>
          <a:xfrm>
            <a:off x="378689" y="5574146"/>
            <a:ext cx="0" cy="1016000"/>
          </a:xfrm>
          <a:prstGeom prst="line">
            <a:avLst/>
          </a:prstGeom>
          <a:ln w="22225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894C3E-4865-4D1F-840E-C3AB559C43A1}"/>
              </a:ext>
            </a:extLst>
          </p:cNvPr>
          <p:cNvCxnSpPr/>
          <p:nvPr/>
        </p:nvCxnSpPr>
        <p:spPr>
          <a:xfrm>
            <a:off x="306407" y="5407892"/>
            <a:ext cx="0" cy="1182254"/>
          </a:xfrm>
          <a:prstGeom prst="line">
            <a:avLst/>
          </a:prstGeom>
          <a:ln w="25400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CF3FF1-EC1E-4A6A-9D64-DA08FCE71768}"/>
              </a:ext>
            </a:extLst>
          </p:cNvPr>
          <p:cNvCxnSpPr>
            <a:cxnSpLocks/>
          </p:cNvCxnSpPr>
          <p:nvPr/>
        </p:nvCxnSpPr>
        <p:spPr>
          <a:xfrm>
            <a:off x="451882" y="5733717"/>
            <a:ext cx="0" cy="863600"/>
          </a:xfrm>
          <a:prstGeom prst="line">
            <a:avLst/>
          </a:prstGeom>
          <a:ln w="19050">
            <a:solidFill>
              <a:srgbClr val="3C863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819622-EB19-4BE4-ADA7-6B8DEFBB8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3" y="5723932"/>
            <a:ext cx="1006099" cy="8662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A29C530-5A8F-4E8C-ABC4-01F475AC610D}"/>
              </a:ext>
            </a:extLst>
          </p:cNvPr>
          <p:cNvSpPr txBox="1">
            <a:spLocks/>
          </p:cNvSpPr>
          <p:nvPr/>
        </p:nvSpPr>
        <p:spPr>
          <a:xfrm>
            <a:off x="838201" y="-214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News Gothic MT" panose="020B0504020203020204" pitchFamily="34" charset="0"/>
              </a:rPr>
              <a:t>Contemplative Dialogue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CE3AC2-8AA2-2345-B90B-CEAEA300BC69}"/>
              </a:ext>
            </a:extLst>
          </p:cNvPr>
          <p:cNvSpPr/>
          <p:nvPr/>
        </p:nvSpPr>
        <p:spPr>
          <a:xfrm>
            <a:off x="1" y="1110743"/>
            <a:ext cx="12192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3D3939"/>
                </a:solidFill>
                <a:latin typeface="News Gothic MT" panose="020B0504020203020204"/>
              </a:rPr>
              <a:t>Speak briefly and share what matters in a few sentences. Speak to the center, not toward an individual. As you listen, look to the one who is speaking. Listen without thinking about what you are going to say.</a:t>
            </a:r>
            <a:endParaRPr lang="en-US" sz="2000" dirty="0">
              <a:solidFill>
                <a:srgbClr val="000000"/>
              </a:solidFill>
              <a:latin typeface="News Gothic MT" panose="020B0504020203020204"/>
            </a:endParaRPr>
          </a:p>
          <a:p>
            <a:r>
              <a:rPr lang="en-US" sz="2000" dirty="0">
                <a:solidFill>
                  <a:srgbClr val="000000"/>
                </a:solidFill>
                <a:latin typeface="News Gothic MT" panose="020B0504020203020204"/>
              </a:rPr>
              <a:t> </a:t>
            </a:r>
          </a:p>
          <a:p>
            <a:pPr lvl="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D3939"/>
                </a:solidFill>
                <a:latin typeface="News Gothic MT" panose="020B0504020203020204"/>
              </a:rPr>
              <a:t>SILENCE. </a:t>
            </a:r>
          </a:p>
          <a:p>
            <a:pPr lvl="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D3939"/>
                </a:solidFill>
                <a:latin typeface="News Gothic MT" panose="020B0504020203020204"/>
              </a:rPr>
              <a:t>SHARING. </a:t>
            </a:r>
          </a:p>
          <a:p>
            <a:pPr lvl="2" fontAlgn="base"/>
            <a:br>
              <a:rPr lang="en-US" sz="2000" b="0" i="0" u="none" strike="noStrike" dirty="0">
                <a:solidFill>
                  <a:srgbClr val="3D3939"/>
                </a:solidFill>
                <a:effectLst/>
                <a:latin typeface="News Gothic MT" panose="020B0504020203020204"/>
              </a:rPr>
            </a:br>
            <a:endParaRPr lang="en-US" sz="2000" b="0" i="0" u="none" strike="noStrike" dirty="0">
              <a:solidFill>
                <a:srgbClr val="3D3939"/>
              </a:solidFill>
              <a:effectLst/>
              <a:latin typeface="News Gothic MT" panose="020B0504020203020204"/>
            </a:endParaRPr>
          </a:p>
          <a:p>
            <a:pPr algn="ctr" fontAlgn="base"/>
            <a:r>
              <a:rPr lang="es-ES" sz="3200" b="1" dirty="0">
                <a:solidFill>
                  <a:srgbClr val="000000"/>
                </a:solidFill>
                <a:latin typeface="News Gothic MT" panose="020B0504020203020204"/>
              </a:rPr>
              <a:t>Diálogo contemplativo</a:t>
            </a:r>
          </a:p>
          <a:p>
            <a:pPr fontAlgn="base"/>
            <a:r>
              <a:rPr lang="es-ES" sz="2000" dirty="0">
                <a:solidFill>
                  <a:srgbClr val="000000"/>
                </a:solidFill>
                <a:latin typeface="News Gothic MT" panose="020B0504020203020204"/>
              </a:rPr>
              <a:t>Habla brevemente y comparte lo que te importa en unas pocas frases. Habla al centro, no a un individuo. Mientras escuchas, mira al que está hablando. Escucha sin pensar en lo que vas a decir.</a:t>
            </a:r>
          </a:p>
          <a:p>
            <a:pPr fontAlgn="base"/>
            <a:endParaRPr lang="es-ES" sz="2000" dirty="0">
              <a:solidFill>
                <a:srgbClr val="000000"/>
              </a:solidFill>
              <a:latin typeface="News Gothic MT" panose="020B0504020203020204"/>
            </a:endParaRPr>
          </a:p>
          <a:p>
            <a:pPr lvl="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D3939"/>
                </a:solidFill>
                <a:latin typeface="News Gothic MT" panose="020B0504020203020204"/>
              </a:rPr>
              <a:t>SILENCIO. </a:t>
            </a:r>
          </a:p>
          <a:p>
            <a:pPr lvl="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D3939"/>
                </a:solidFill>
                <a:latin typeface="News Gothic MT" panose="020B0504020203020204"/>
              </a:rPr>
              <a:t>INTERCAMBIO.</a:t>
            </a:r>
            <a:endParaRPr lang="es-ES" sz="2000" dirty="0">
              <a:solidFill>
                <a:srgbClr val="000000"/>
              </a:solidFill>
              <a:latin typeface="News Gothic MT" panose="020B0504020203020204"/>
            </a:endParaRPr>
          </a:p>
          <a:p>
            <a:pPr lvl="2" fontAlgn="base"/>
            <a:r>
              <a:rPr lang="es-ES" sz="2000" dirty="0">
                <a:solidFill>
                  <a:srgbClr val="000000"/>
                </a:solidFill>
                <a:latin typeface="News Gothic MT" panose="020B0504020203020204"/>
              </a:rPr>
              <a:t> </a:t>
            </a:r>
          </a:p>
          <a:p>
            <a:pPr lvl="2" fontAlgn="base"/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1532" y="2281646"/>
            <a:ext cx="27170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D3939"/>
                </a:solidFill>
                <a:latin typeface="News Gothic MT" panose="020B0504020203020204"/>
              </a:rPr>
              <a:t>DIALOGUE. 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D3939"/>
                </a:solidFill>
                <a:latin typeface="News Gothic MT" panose="020B0504020203020204"/>
              </a:rPr>
              <a:t>INSIGHT.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1532" y="4943846"/>
            <a:ext cx="3049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D3939"/>
                </a:solidFill>
                <a:latin typeface="News Gothic MT" panose="020B0504020203020204"/>
              </a:rPr>
              <a:t>DI</a:t>
            </a:r>
            <a:r>
              <a:rPr lang="es-ES" sz="2000" dirty="0">
                <a:solidFill>
                  <a:srgbClr val="000000"/>
                </a:solidFill>
                <a:latin typeface="News Gothic MT" panose="020B0504020203020204"/>
              </a:rPr>
              <a:t>Á</a:t>
            </a:r>
            <a:r>
              <a:rPr lang="en-US" sz="2000" dirty="0">
                <a:solidFill>
                  <a:srgbClr val="3D3939"/>
                </a:solidFill>
                <a:latin typeface="News Gothic MT" panose="020B0504020203020204"/>
              </a:rPr>
              <a:t>LOGO. 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D3939"/>
                </a:solidFill>
                <a:latin typeface="News Gothic MT" panose="020B0504020203020204"/>
              </a:rPr>
              <a:t>PERSPECTIVA.</a:t>
            </a:r>
          </a:p>
        </p:txBody>
      </p:sp>
    </p:spTree>
    <p:extLst>
      <p:ext uri="{BB962C8B-B14F-4D97-AF65-F5344CB8AC3E}">
        <p14:creationId xmlns:p14="http://schemas.microsoft.com/office/powerpoint/2010/main" val="286795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98075C5CEB3F4487AF556AC568871F" ma:contentTypeVersion="13" ma:contentTypeDescription="Create a new document." ma:contentTypeScope="" ma:versionID="c0151793e92271af9e65b5b50f436de7">
  <xsd:schema xmlns:xsd="http://www.w3.org/2001/XMLSchema" xmlns:xs="http://www.w3.org/2001/XMLSchema" xmlns:p="http://schemas.microsoft.com/office/2006/metadata/properties" xmlns:ns2="f6b86b08-1dc4-4f79-8d4b-78ab0de5e5a4" xmlns:ns3="7d3ccaac-0909-4520-a02a-81bda1ed6a9d" targetNamespace="http://schemas.microsoft.com/office/2006/metadata/properties" ma:root="true" ma:fieldsID="680e2d42912c4b497c90a419ba513270" ns2:_="" ns3:_="">
    <xsd:import namespace="f6b86b08-1dc4-4f79-8d4b-78ab0de5e5a4"/>
    <xsd:import namespace="7d3ccaac-0909-4520-a02a-81bda1ed6a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86b08-1dc4-4f79-8d4b-78ab0de5e5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ccaac-0909-4520-a02a-81bda1ed6a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6B4938-6A91-4A9F-B8DB-6D5DB5C946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b86b08-1dc4-4f79-8d4b-78ab0de5e5a4"/>
    <ds:schemaRef ds:uri="7d3ccaac-0909-4520-a02a-81bda1ed6a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99E61-A037-49FE-B23B-36654C1BC6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DBB6EC-8FE4-4233-9752-9A31C8ED4DBC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d3ccaac-0909-4520-a02a-81bda1ed6a9d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6b86b08-1dc4-4f79-8d4b-78ab0de5e5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577</Words>
  <Application>Microsoft Office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News Gothic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Mike Poulin</cp:lastModifiedBy>
  <cp:revision>21</cp:revision>
  <dcterms:created xsi:type="dcterms:W3CDTF">2021-08-04T18:50:50Z</dcterms:created>
  <dcterms:modified xsi:type="dcterms:W3CDTF">2024-08-20T22:17:58Z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0x010100EE98075C5CEB3F4487AF556AC568871F</vt:lpwstr>
  </property>
</Properties>
</file>